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19.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1.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0.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18.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74" r:id="rId4"/>
    <p:sldMasterId id="2147483686" r:id="rId5"/>
    <p:sldMasterId id="2147483712" r:id="rId6"/>
  </p:sldMasterIdLst>
  <p:notesMasterIdLst>
    <p:notesMasterId r:id="rId28"/>
  </p:notesMasterIdLst>
  <p:sldIdLst>
    <p:sldId id="256" r:id="rId7"/>
    <p:sldId id="259" r:id="rId8"/>
    <p:sldId id="294" r:id="rId9"/>
    <p:sldId id="257" r:id="rId10"/>
    <p:sldId id="258" r:id="rId11"/>
    <p:sldId id="292" r:id="rId12"/>
    <p:sldId id="273" r:id="rId13"/>
    <p:sldId id="261" r:id="rId14"/>
    <p:sldId id="264" r:id="rId15"/>
    <p:sldId id="274" r:id="rId16"/>
    <p:sldId id="280" r:id="rId17"/>
    <p:sldId id="267" r:id="rId18"/>
    <p:sldId id="269" r:id="rId19"/>
    <p:sldId id="275" r:id="rId20"/>
    <p:sldId id="290" r:id="rId21"/>
    <p:sldId id="286" r:id="rId22"/>
    <p:sldId id="284" r:id="rId23"/>
    <p:sldId id="283" r:id="rId24"/>
    <p:sldId id="276" r:id="rId25"/>
    <p:sldId id="272" r:id="rId26"/>
    <p:sldId id="29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0" d="100"/>
          <a:sy n="90" d="100"/>
        </p:scale>
        <p:origin x="-1157" y="331"/>
      </p:cViewPr>
      <p:guideLst>
        <p:guide orient="horz" pos="2160"/>
        <p:guide pos="2880"/>
      </p:guideLst>
    </p:cSldViewPr>
  </p:slideViewPr>
  <p:notesTextViewPr>
    <p:cViewPr>
      <p:scale>
        <a:sx n="1" d="1"/>
        <a:sy n="1" d="1"/>
      </p:scale>
      <p:origin x="0" y="0"/>
    </p:cViewPr>
  </p:notesTextViewPr>
  <p:sorterViewPr>
    <p:cViewPr>
      <p:scale>
        <a:sx n="100" d="100"/>
        <a:sy n="100" d="100"/>
      </p:scale>
      <p:origin x="0" y="193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customXml" Target="../customXml/item2.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openxmlformats.org/officeDocument/2006/relationships/customXml" Target="../customXml/item4.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92A666-2ADA-4C0E-8B24-065B28C6AA51}" type="datetimeFigureOut">
              <a:rPr lang="en-GB" smtClean="0"/>
              <a:t>18/04/2017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2BDF36-BB20-4C15-84D4-66C056A490A8}" type="slidenum">
              <a:rPr lang="en-GB" smtClean="0"/>
              <a:t>‹#›</a:t>
            </a:fld>
            <a:endParaRPr lang="en-GB"/>
          </a:p>
        </p:txBody>
      </p:sp>
    </p:spTree>
    <p:extLst>
      <p:ext uri="{BB962C8B-B14F-4D97-AF65-F5344CB8AC3E}">
        <p14:creationId xmlns:p14="http://schemas.microsoft.com/office/powerpoint/2010/main" val="277912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lvl1pPr defTabSz="909820" eaLnBrk="0" hangingPunct="0">
              <a:defRPr sz="1000" b="1">
                <a:solidFill>
                  <a:schemeClr val="tx1"/>
                </a:solidFill>
                <a:latin typeface="Arial" charset="0"/>
                <a:cs typeface="Arial" charset="0"/>
              </a:defRPr>
            </a:lvl1pPr>
            <a:lvl2pPr marL="743099" indent="-285807" defTabSz="909820" eaLnBrk="0" hangingPunct="0">
              <a:defRPr sz="1000" b="1">
                <a:solidFill>
                  <a:schemeClr val="tx1"/>
                </a:solidFill>
                <a:latin typeface="Arial" charset="0"/>
                <a:cs typeface="Arial" charset="0"/>
              </a:defRPr>
            </a:lvl2pPr>
            <a:lvl3pPr marL="1143229" indent="-228646" defTabSz="909820" eaLnBrk="0" hangingPunct="0">
              <a:defRPr sz="1000" b="1">
                <a:solidFill>
                  <a:schemeClr val="tx1"/>
                </a:solidFill>
                <a:latin typeface="Arial" charset="0"/>
                <a:cs typeface="Arial" charset="0"/>
              </a:defRPr>
            </a:lvl3pPr>
            <a:lvl4pPr marL="1600520" indent="-228646" defTabSz="909820" eaLnBrk="0" hangingPunct="0">
              <a:defRPr sz="1000" b="1">
                <a:solidFill>
                  <a:schemeClr val="tx1"/>
                </a:solidFill>
                <a:latin typeface="Arial" charset="0"/>
                <a:cs typeface="Arial" charset="0"/>
              </a:defRPr>
            </a:lvl4pPr>
            <a:lvl5pPr marL="2057811" indent="-228646" defTabSz="909820" eaLnBrk="0" hangingPunct="0">
              <a:defRPr sz="1000" b="1">
                <a:solidFill>
                  <a:schemeClr val="tx1"/>
                </a:solidFill>
                <a:latin typeface="Arial" charset="0"/>
                <a:cs typeface="Arial" charset="0"/>
              </a:defRPr>
            </a:lvl5pPr>
            <a:lvl6pPr marL="2515103" indent="-228646" defTabSz="909820" eaLnBrk="0" fontAlgn="base" hangingPunct="0">
              <a:spcBef>
                <a:spcPct val="0"/>
              </a:spcBef>
              <a:spcAft>
                <a:spcPct val="0"/>
              </a:spcAft>
              <a:defRPr sz="1000" b="1">
                <a:solidFill>
                  <a:schemeClr val="tx1"/>
                </a:solidFill>
                <a:latin typeface="Arial" charset="0"/>
                <a:cs typeface="Arial" charset="0"/>
              </a:defRPr>
            </a:lvl6pPr>
            <a:lvl7pPr marL="2972394" indent="-228646" defTabSz="909820" eaLnBrk="0" fontAlgn="base" hangingPunct="0">
              <a:spcBef>
                <a:spcPct val="0"/>
              </a:spcBef>
              <a:spcAft>
                <a:spcPct val="0"/>
              </a:spcAft>
              <a:defRPr sz="1000" b="1">
                <a:solidFill>
                  <a:schemeClr val="tx1"/>
                </a:solidFill>
                <a:latin typeface="Arial" charset="0"/>
                <a:cs typeface="Arial" charset="0"/>
              </a:defRPr>
            </a:lvl7pPr>
            <a:lvl8pPr marL="3429686" indent="-228646" defTabSz="909820" eaLnBrk="0" fontAlgn="base" hangingPunct="0">
              <a:spcBef>
                <a:spcPct val="0"/>
              </a:spcBef>
              <a:spcAft>
                <a:spcPct val="0"/>
              </a:spcAft>
              <a:defRPr sz="1000" b="1">
                <a:solidFill>
                  <a:schemeClr val="tx1"/>
                </a:solidFill>
                <a:latin typeface="Arial" charset="0"/>
                <a:cs typeface="Arial" charset="0"/>
              </a:defRPr>
            </a:lvl8pPr>
            <a:lvl9pPr marL="3886977" indent="-228646" defTabSz="909820" eaLnBrk="0" fontAlgn="base" hangingPunct="0">
              <a:spcBef>
                <a:spcPct val="0"/>
              </a:spcBef>
              <a:spcAft>
                <a:spcPct val="0"/>
              </a:spcAft>
              <a:defRPr sz="1000" b="1">
                <a:solidFill>
                  <a:schemeClr val="tx1"/>
                </a:solidFill>
                <a:latin typeface="Arial" charset="0"/>
                <a:cs typeface="Arial" charset="0"/>
              </a:defRPr>
            </a:lvl9pPr>
          </a:lstStyle>
          <a:p>
            <a:pPr eaLnBrk="1" hangingPunct="1"/>
            <a:fld id="{4549CD5E-1313-42CB-BC21-A594C37C8839}" type="datetime1">
              <a:rPr lang="en-GB" altLang="en-US" sz="1200" b="0">
                <a:solidFill>
                  <a:srgbClr val="000000"/>
                </a:solidFill>
              </a:rPr>
              <a:pPr eaLnBrk="1" hangingPunct="1"/>
              <a:t>18/04/2017</a:t>
            </a:fld>
            <a:endParaRPr lang="en-GB" altLang="en-US" sz="1200" b="0" dirty="0">
              <a:solidFill>
                <a:srgbClr val="000000"/>
              </a:solidFill>
            </a:endParaRPr>
          </a:p>
        </p:txBody>
      </p:sp>
      <p:sp>
        <p:nvSpPr>
          <p:cNvPr id="16387" name="Rectangle 6"/>
          <p:cNvSpPr>
            <a:spLocks noGrp="1" noChangeArrowheads="1"/>
          </p:cNvSpPr>
          <p:nvPr>
            <p:ph type="ftr" sz="quarter" idx="4"/>
          </p:nvPr>
        </p:nvSpPr>
        <p:spPr>
          <a:noFill/>
        </p:spPr>
        <p:txBody>
          <a:bodyPr/>
          <a:lstStyle>
            <a:lvl1pPr defTabSz="909820" eaLnBrk="0" hangingPunct="0">
              <a:defRPr sz="1000" b="1">
                <a:solidFill>
                  <a:schemeClr val="tx1"/>
                </a:solidFill>
                <a:latin typeface="Arial" charset="0"/>
                <a:cs typeface="Arial" charset="0"/>
              </a:defRPr>
            </a:lvl1pPr>
            <a:lvl2pPr marL="743099" indent="-285807" defTabSz="909820" eaLnBrk="0" hangingPunct="0">
              <a:defRPr sz="1000" b="1">
                <a:solidFill>
                  <a:schemeClr val="tx1"/>
                </a:solidFill>
                <a:latin typeface="Arial" charset="0"/>
                <a:cs typeface="Arial" charset="0"/>
              </a:defRPr>
            </a:lvl2pPr>
            <a:lvl3pPr marL="1143229" indent="-228646" defTabSz="909820" eaLnBrk="0" hangingPunct="0">
              <a:defRPr sz="1000" b="1">
                <a:solidFill>
                  <a:schemeClr val="tx1"/>
                </a:solidFill>
                <a:latin typeface="Arial" charset="0"/>
                <a:cs typeface="Arial" charset="0"/>
              </a:defRPr>
            </a:lvl3pPr>
            <a:lvl4pPr marL="1600520" indent="-228646" defTabSz="909820" eaLnBrk="0" hangingPunct="0">
              <a:defRPr sz="1000" b="1">
                <a:solidFill>
                  <a:schemeClr val="tx1"/>
                </a:solidFill>
                <a:latin typeface="Arial" charset="0"/>
                <a:cs typeface="Arial" charset="0"/>
              </a:defRPr>
            </a:lvl4pPr>
            <a:lvl5pPr marL="2057811" indent="-228646" defTabSz="909820" eaLnBrk="0" hangingPunct="0">
              <a:defRPr sz="1000" b="1">
                <a:solidFill>
                  <a:schemeClr val="tx1"/>
                </a:solidFill>
                <a:latin typeface="Arial" charset="0"/>
                <a:cs typeface="Arial" charset="0"/>
              </a:defRPr>
            </a:lvl5pPr>
            <a:lvl6pPr marL="2515103" indent="-228646" defTabSz="909820" eaLnBrk="0" fontAlgn="base" hangingPunct="0">
              <a:spcBef>
                <a:spcPct val="0"/>
              </a:spcBef>
              <a:spcAft>
                <a:spcPct val="0"/>
              </a:spcAft>
              <a:defRPr sz="1000" b="1">
                <a:solidFill>
                  <a:schemeClr val="tx1"/>
                </a:solidFill>
                <a:latin typeface="Arial" charset="0"/>
                <a:cs typeface="Arial" charset="0"/>
              </a:defRPr>
            </a:lvl6pPr>
            <a:lvl7pPr marL="2972394" indent="-228646" defTabSz="909820" eaLnBrk="0" fontAlgn="base" hangingPunct="0">
              <a:spcBef>
                <a:spcPct val="0"/>
              </a:spcBef>
              <a:spcAft>
                <a:spcPct val="0"/>
              </a:spcAft>
              <a:defRPr sz="1000" b="1">
                <a:solidFill>
                  <a:schemeClr val="tx1"/>
                </a:solidFill>
                <a:latin typeface="Arial" charset="0"/>
                <a:cs typeface="Arial" charset="0"/>
              </a:defRPr>
            </a:lvl7pPr>
            <a:lvl8pPr marL="3429686" indent="-228646" defTabSz="909820" eaLnBrk="0" fontAlgn="base" hangingPunct="0">
              <a:spcBef>
                <a:spcPct val="0"/>
              </a:spcBef>
              <a:spcAft>
                <a:spcPct val="0"/>
              </a:spcAft>
              <a:defRPr sz="1000" b="1">
                <a:solidFill>
                  <a:schemeClr val="tx1"/>
                </a:solidFill>
                <a:latin typeface="Arial" charset="0"/>
                <a:cs typeface="Arial" charset="0"/>
              </a:defRPr>
            </a:lvl8pPr>
            <a:lvl9pPr marL="3886977" indent="-228646" defTabSz="909820" eaLnBrk="0" fontAlgn="base" hangingPunct="0">
              <a:spcBef>
                <a:spcPct val="0"/>
              </a:spcBef>
              <a:spcAft>
                <a:spcPct val="0"/>
              </a:spcAft>
              <a:defRPr sz="1000" b="1">
                <a:solidFill>
                  <a:schemeClr val="tx1"/>
                </a:solidFill>
                <a:latin typeface="Arial" charset="0"/>
                <a:cs typeface="Arial" charset="0"/>
              </a:defRPr>
            </a:lvl9pPr>
          </a:lstStyle>
          <a:p>
            <a:pPr eaLnBrk="1" hangingPunct="1"/>
            <a:r>
              <a:rPr lang="en-GB" altLang="en-US" sz="1200" b="0" dirty="0">
                <a:solidFill>
                  <a:srgbClr val="000000"/>
                </a:solidFill>
              </a:rPr>
              <a:t>Data in WHO HQ as of 30 Nov 2010</a:t>
            </a:r>
          </a:p>
        </p:txBody>
      </p:sp>
      <p:sp>
        <p:nvSpPr>
          <p:cNvPr id="16388" name="Rectangle 7"/>
          <p:cNvSpPr>
            <a:spLocks noGrp="1" noChangeArrowheads="1"/>
          </p:cNvSpPr>
          <p:nvPr>
            <p:ph type="sldNum" sz="quarter" idx="5"/>
          </p:nvPr>
        </p:nvSpPr>
        <p:spPr>
          <a:noFill/>
        </p:spPr>
        <p:txBody>
          <a:bodyPr/>
          <a:lstStyle>
            <a:lvl1pPr defTabSz="909820" eaLnBrk="0" hangingPunct="0">
              <a:defRPr sz="1000" b="1">
                <a:solidFill>
                  <a:schemeClr val="tx1"/>
                </a:solidFill>
                <a:latin typeface="Arial" charset="0"/>
                <a:cs typeface="Arial" charset="0"/>
              </a:defRPr>
            </a:lvl1pPr>
            <a:lvl2pPr marL="743099" indent="-285807" defTabSz="909820" eaLnBrk="0" hangingPunct="0">
              <a:defRPr sz="1000" b="1">
                <a:solidFill>
                  <a:schemeClr val="tx1"/>
                </a:solidFill>
                <a:latin typeface="Arial" charset="0"/>
                <a:cs typeface="Arial" charset="0"/>
              </a:defRPr>
            </a:lvl2pPr>
            <a:lvl3pPr marL="1143229" indent="-228646" defTabSz="909820" eaLnBrk="0" hangingPunct="0">
              <a:defRPr sz="1000" b="1">
                <a:solidFill>
                  <a:schemeClr val="tx1"/>
                </a:solidFill>
                <a:latin typeface="Arial" charset="0"/>
                <a:cs typeface="Arial" charset="0"/>
              </a:defRPr>
            </a:lvl3pPr>
            <a:lvl4pPr marL="1600520" indent="-228646" defTabSz="909820" eaLnBrk="0" hangingPunct="0">
              <a:defRPr sz="1000" b="1">
                <a:solidFill>
                  <a:schemeClr val="tx1"/>
                </a:solidFill>
                <a:latin typeface="Arial" charset="0"/>
                <a:cs typeface="Arial" charset="0"/>
              </a:defRPr>
            </a:lvl4pPr>
            <a:lvl5pPr marL="2057811" indent="-228646" defTabSz="909820" eaLnBrk="0" hangingPunct="0">
              <a:defRPr sz="1000" b="1">
                <a:solidFill>
                  <a:schemeClr val="tx1"/>
                </a:solidFill>
                <a:latin typeface="Arial" charset="0"/>
                <a:cs typeface="Arial" charset="0"/>
              </a:defRPr>
            </a:lvl5pPr>
            <a:lvl6pPr marL="2515103" indent="-228646" defTabSz="909820" eaLnBrk="0" fontAlgn="base" hangingPunct="0">
              <a:spcBef>
                <a:spcPct val="0"/>
              </a:spcBef>
              <a:spcAft>
                <a:spcPct val="0"/>
              </a:spcAft>
              <a:defRPr sz="1000" b="1">
                <a:solidFill>
                  <a:schemeClr val="tx1"/>
                </a:solidFill>
                <a:latin typeface="Arial" charset="0"/>
                <a:cs typeface="Arial" charset="0"/>
              </a:defRPr>
            </a:lvl6pPr>
            <a:lvl7pPr marL="2972394" indent="-228646" defTabSz="909820" eaLnBrk="0" fontAlgn="base" hangingPunct="0">
              <a:spcBef>
                <a:spcPct val="0"/>
              </a:spcBef>
              <a:spcAft>
                <a:spcPct val="0"/>
              </a:spcAft>
              <a:defRPr sz="1000" b="1">
                <a:solidFill>
                  <a:schemeClr val="tx1"/>
                </a:solidFill>
                <a:latin typeface="Arial" charset="0"/>
                <a:cs typeface="Arial" charset="0"/>
              </a:defRPr>
            </a:lvl7pPr>
            <a:lvl8pPr marL="3429686" indent="-228646" defTabSz="909820" eaLnBrk="0" fontAlgn="base" hangingPunct="0">
              <a:spcBef>
                <a:spcPct val="0"/>
              </a:spcBef>
              <a:spcAft>
                <a:spcPct val="0"/>
              </a:spcAft>
              <a:defRPr sz="1000" b="1">
                <a:solidFill>
                  <a:schemeClr val="tx1"/>
                </a:solidFill>
                <a:latin typeface="Arial" charset="0"/>
                <a:cs typeface="Arial" charset="0"/>
              </a:defRPr>
            </a:lvl8pPr>
            <a:lvl9pPr marL="3886977" indent="-228646" defTabSz="909820" eaLnBrk="0" fontAlgn="base" hangingPunct="0">
              <a:spcBef>
                <a:spcPct val="0"/>
              </a:spcBef>
              <a:spcAft>
                <a:spcPct val="0"/>
              </a:spcAft>
              <a:defRPr sz="1000" b="1">
                <a:solidFill>
                  <a:schemeClr val="tx1"/>
                </a:solidFill>
                <a:latin typeface="Arial" charset="0"/>
                <a:cs typeface="Arial" charset="0"/>
              </a:defRPr>
            </a:lvl9pPr>
          </a:lstStyle>
          <a:p>
            <a:pPr eaLnBrk="1" hangingPunct="1"/>
            <a:fld id="{552AE5FC-B8DD-425D-BADD-1775DAB34CAE}" type="slidenum">
              <a:rPr lang="en-GB" altLang="en-US" sz="1200" b="0">
                <a:solidFill>
                  <a:srgbClr val="000000"/>
                </a:solidFill>
              </a:rPr>
              <a:pPr eaLnBrk="1" hangingPunct="1"/>
              <a:t>3</a:t>
            </a:fld>
            <a:endParaRPr lang="en-GB" altLang="en-US" sz="1200" b="0" dirty="0">
              <a:solidFill>
                <a:srgbClr val="000000"/>
              </a:solidFill>
            </a:endParaRPr>
          </a:p>
        </p:txBody>
      </p:sp>
      <p:sp>
        <p:nvSpPr>
          <p:cNvPr id="16389" name="Rectangle 2"/>
          <p:cNvSpPr>
            <a:spLocks noGrp="1" noRot="1" noChangeAspect="1" noChangeArrowheads="1" noTextEdit="1"/>
          </p:cNvSpPr>
          <p:nvPr>
            <p:ph type="sldImg"/>
          </p:nvPr>
        </p:nvSpPr>
        <p:spPr>
          <a:xfrm>
            <a:off x="1155700" y="687388"/>
            <a:ext cx="4567238" cy="3425825"/>
          </a:xfrm>
          <a:ln/>
        </p:spPr>
      </p:sp>
      <p:sp>
        <p:nvSpPr>
          <p:cNvPr id="16390" name="Rectangle 3"/>
          <p:cNvSpPr>
            <a:spLocks noGrp="1" noChangeArrowheads="1"/>
          </p:cNvSpPr>
          <p:nvPr>
            <p:ph type="body" idx="1"/>
          </p:nvPr>
        </p:nvSpPr>
        <p:spPr>
          <a:xfrm>
            <a:off x="919842" y="4346360"/>
            <a:ext cx="5019921" cy="4109761"/>
          </a:xfrm>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FE4C6B-8FBA-4BE9-9965-5C4828B742D0}"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70920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FE4C6B-8FBA-4BE9-9965-5C4828B742D0}"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70920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2996" eaLnBrk="0" hangingPunct="0">
              <a:defRPr sz="1000">
                <a:solidFill>
                  <a:schemeClr val="tx1"/>
                </a:solidFill>
                <a:latin typeface="Arial" charset="0"/>
                <a:cs typeface="Arial" charset="0"/>
              </a:defRPr>
            </a:lvl1pPr>
            <a:lvl2pPr marL="743099" indent="-285807" defTabSz="912996" eaLnBrk="0" hangingPunct="0">
              <a:defRPr sz="1000">
                <a:solidFill>
                  <a:schemeClr val="tx1"/>
                </a:solidFill>
                <a:latin typeface="Arial" charset="0"/>
                <a:cs typeface="Arial" charset="0"/>
              </a:defRPr>
            </a:lvl2pPr>
            <a:lvl3pPr marL="1143229" indent="-228646" defTabSz="912996" eaLnBrk="0" hangingPunct="0">
              <a:defRPr sz="1000">
                <a:solidFill>
                  <a:schemeClr val="tx1"/>
                </a:solidFill>
                <a:latin typeface="Arial" charset="0"/>
                <a:cs typeface="Arial" charset="0"/>
              </a:defRPr>
            </a:lvl3pPr>
            <a:lvl4pPr marL="1600520" indent="-228646" defTabSz="912996" eaLnBrk="0" hangingPunct="0">
              <a:defRPr sz="1000">
                <a:solidFill>
                  <a:schemeClr val="tx1"/>
                </a:solidFill>
                <a:latin typeface="Arial" charset="0"/>
                <a:cs typeface="Arial" charset="0"/>
              </a:defRPr>
            </a:lvl4pPr>
            <a:lvl5pPr marL="2057811" indent="-228646" defTabSz="912996" eaLnBrk="0" hangingPunct="0">
              <a:defRPr sz="1000">
                <a:solidFill>
                  <a:schemeClr val="tx1"/>
                </a:solidFill>
                <a:latin typeface="Arial" charset="0"/>
                <a:cs typeface="Arial" charset="0"/>
              </a:defRPr>
            </a:lvl5pPr>
            <a:lvl6pPr marL="2515103" indent="-228646" defTabSz="912996" eaLnBrk="0" fontAlgn="base" hangingPunct="0">
              <a:spcBef>
                <a:spcPct val="0"/>
              </a:spcBef>
              <a:spcAft>
                <a:spcPct val="0"/>
              </a:spcAft>
              <a:defRPr sz="1000">
                <a:solidFill>
                  <a:schemeClr val="tx1"/>
                </a:solidFill>
                <a:latin typeface="Arial" charset="0"/>
                <a:cs typeface="Arial" charset="0"/>
              </a:defRPr>
            </a:lvl6pPr>
            <a:lvl7pPr marL="2972394" indent="-228646" defTabSz="912996" eaLnBrk="0" fontAlgn="base" hangingPunct="0">
              <a:spcBef>
                <a:spcPct val="0"/>
              </a:spcBef>
              <a:spcAft>
                <a:spcPct val="0"/>
              </a:spcAft>
              <a:defRPr sz="1000">
                <a:solidFill>
                  <a:schemeClr val="tx1"/>
                </a:solidFill>
                <a:latin typeface="Arial" charset="0"/>
                <a:cs typeface="Arial" charset="0"/>
              </a:defRPr>
            </a:lvl7pPr>
            <a:lvl8pPr marL="3429686" indent="-228646" defTabSz="912996" eaLnBrk="0" fontAlgn="base" hangingPunct="0">
              <a:spcBef>
                <a:spcPct val="0"/>
              </a:spcBef>
              <a:spcAft>
                <a:spcPct val="0"/>
              </a:spcAft>
              <a:defRPr sz="1000">
                <a:solidFill>
                  <a:schemeClr val="tx1"/>
                </a:solidFill>
                <a:latin typeface="Arial" charset="0"/>
                <a:cs typeface="Arial" charset="0"/>
              </a:defRPr>
            </a:lvl8pPr>
            <a:lvl9pPr marL="3886977" indent="-228646" defTabSz="912996" eaLnBrk="0" fontAlgn="base" hangingPunct="0">
              <a:spcBef>
                <a:spcPct val="0"/>
              </a:spcBef>
              <a:spcAft>
                <a:spcPct val="0"/>
              </a:spcAft>
              <a:defRPr sz="1000">
                <a:solidFill>
                  <a:schemeClr val="tx1"/>
                </a:solidFill>
                <a:latin typeface="Arial" charset="0"/>
                <a:cs typeface="Arial" charset="0"/>
              </a:defRPr>
            </a:lvl9pPr>
          </a:lstStyle>
          <a:p>
            <a:pPr eaLnBrk="1" hangingPunct="1"/>
            <a:fld id="{EE79BF30-6438-46A8-8CD3-46E02A537CD7}" type="slidenum">
              <a:rPr lang="en-GB" sz="1200">
                <a:solidFill>
                  <a:prstClr val="black"/>
                </a:solidFill>
              </a:rPr>
              <a:pPr eaLnBrk="1" hangingPunct="1"/>
              <a:t>12</a:t>
            </a:fld>
            <a:endParaRPr lang="en-GB" sz="1200" dirty="0">
              <a:solidFill>
                <a:prstClr val="black"/>
              </a:solidFill>
            </a:endParaRPr>
          </a:p>
        </p:txBody>
      </p:sp>
      <p:sp>
        <p:nvSpPr>
          <p:cNvPr id="22531" name="Rectangle 2"/>
          <p:cNvSpPr>
            <a:spLocks noGrp="1" noRot="1" noChangeAspect="1" noChangeArrowheads="1" noTextEdit="1"/>
          </p:cNvSpPr>
          <p:nvPr>
            <p:ph type="sldImg"/>
          </p:nvPr>
        </p:nvSpPr>
        <p:spPr>
          <a:xfrm>
            <a:off x="1143000" y="685800"/>
            <a:ext cx="4572000" cy="3429000"/>
          </a:xfrm>
          <a:ln/>
        </p:spPr>
      </p:sp>
      <p:sp>
        <p:nvSpPr>
          <p:cNvPr id="2253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12996" eaLnBrk="0" hangingPunct="0">
              <a:defRPr sz="1000">
                <a:solidFill>
                  <a:schemeClr val="tx1"/>
                </a:solidFill>
                <a:latin typeface="Arial" charset="0"/>
                <a:cs typeface="Arial" charset="0"/>
              </a:defRPr>
            </a:lvl1pPr>
            <a:lvl2pPr marL="743099" indent="-285807" defTabSz="912996" eaLnBrk="0" hangingPunct="0">
              <a:defRPr sz="1000">
                <a:solidFill>
                  <a:schemeClr val="tx1"/>
                </a:solidFill>
                <a:latin typeface="Arial" charset="0"/>
                <a:cs typeface="Arial" charset="0"/>
              </a:defRPr>
            </a:lvl2pPr>
            <a:lvl3pPr marL="1143229" indent="-228646" defTabSz="912996" eaLnBrk="0" hangingPunct="0">
              <a:defRPr sz="1000">
                <a:solidFill>
                  <a:schemeClr val="tx1"/>
                </a:solidFill>
                <a:latin typeface="Arial" charset="0"/>
                <a:cs typeface="Arial" charset="0"/>
              </a:defRPr>
            </a:lvl3pPr>
            <a:lvl4pPr marL="1600520" indent="-228646" defTabSz="912996" eaLnBrk="0" hangingPunct="0">
              <a:defRPr sz="1000">
                <a:solidFill>
                  <a:schemeClr val="tx1"/>
                </a:solidFill>
                <a:latin typeface="Arial" charset="0"/>
                <a:cs typeface="Arial" charset="0"/>
              </a:defRPr>
            </a:lvl4pPr>
            <a:lvl5pPr marL="2057811" indent="-228646" defTabSz="912996" eaLnBrk="0" hangingPunct="0">
              <a:defRPr sz="1000">
                <a:solidFill>
                  <a:schemeClr val="tx1"/>
                </a:solidFill>
                <a:latin typeface="Arial" charset="0"/>
                <a:cs typeface="Arial" charset="0"/>
              </a:defRPr>
            </a:lvl5pPr>
            <a:lvl6pPr marL="2515103" indent="-228646" defTabSz="912996" eaLnBrk="0" fontAlgn="base" hangingPunct="0">
              <a:spcBef>
                <a:spcPct val="0"/>
              </a:spcBef>
              <a:spcAft>
                <a:spcPct val="0"/>
              </a:spcAft>
              <a:defRPr sz="1000">
                <a:solidFill>
                  <a:schemeClr val="tx1"/>
                </a:solidFill>
                <a:latin typeface="Arial" charset="0"/>
                <a:cs typeface="Arial" charset="0"/>
              </a:defRPr>
            </a:lvl6pPr>
            <a:lvl7pPr marL="2972394" indent="-228646" defTabSz="912996" eaLnBrk="0" fontAlgn="base" hangingPunct="0">
              <a:spcBef>
                <a:spcPct val="0"/>
              </a:spcBef>
              <a:spcAft>
                <a:spcPct val="0"/>
              </a:spcAft>
              <a:defRPr sz="1000">
                <a:solidFill>
                  <a:schemeClr val="tx1"/>
                </a:solidFill>
                <a:latin typeface="Arial" charset="0"/>
                <a:cs typeface="Arial" charset="0"/>
              </a:defRPr>
            </a:lvl7pPr>
            <a:lvl8pPr marL="3429686" indent="-228646" defTabSz="912996" eaLnBrk="0" fontAlgn="base" hangingPunct="0">
              <a:spcBef>
                <a:spcPct val="0"/>
              </a:spcBef>
              <a:spcAft>
                <a:spcPct val="0"/>
              </a:spcAft>
              <a:defRPr sz="1000">
                <a:solidFill>
                  <a:schemeClr val="tx1"/>
                </a:solidFill>
                <a:latin typeface="Arial" charset="0"/>
                <a:cs typeface="Arial" charset="0"/>
              </a:defRPr>
            </a:lvl8pPr>
            <a:lvl9pPr marL="3886977" indent="-228646" defTabSz="912996" eaLnBrk="0" fontAlgn="base" hangingPunct="0">
              <a:spcBef>
                <a:spcPct val="0"/>
              </a:spcBef>
              <a:spcAft>
                <a:spcPct val="0"/>
              </a:spcAft>
              <a:defRPr sz="1000">
                <a:solidFill>
                  <a:schemeClr val="tx1"/>
                </a:solidFill>
                <a:latin typeface="Arial" charset="0"/>
                <a:cs typeface="Arial" charset="0"/>
              </a:defRPr>
            </a:lvl9pPr>
          </a:lstStyle>
          <a:p>
            <a:pPr eaLnBrk="1" hangingPunct="1"/>
            <a:fld id="{1EC3E071-C662-42F6-9D74-630DC939B43D}" type="slidenum">
              <a:rPr lang="en-GB" sz="1200">
                <a:solidFill>
                  <a:prstClr val="black"/>
                </a:solidFill>
              </a:rPr>
              <a:pPr eaLnBrk="1" hangingPunct="1"/>
              <a:t>13</a:t>
            </a:fld>
            <a:endParaRPr lang="en-GB" sz="1200" dirty="0">
              <a:solidFill>
                <a:prstClr val="black"/>
              </a:solidFill>
            </a:endParaRPr>
          </a:p>
        </p:txBody>
      </p:sp>
      <p:sp>
        <p:nvSpPr>
          <p:cNvPr id="24579" name="Rectangle 2"/>
          <p:cNvSpPr>
            <a:spLocks noGrp="1" noRot="1" noChangeAspect="1" noChangeArrowheads="1" noTextEdit="1"/>
          </p:cNvSpPr>
          <p:nvPr>
            <p:ph type="sldImg"/>
          </p:nvPr>
        </p:nvSpPr>
        <p:spPr>
          <a:xfrm>
            <a:off x="1143000" y="685800"/>
            <a:ext cx="4572000" cy="3429000"/>
          </a:xfrm>
          <a:ln/>
        </p:spPr>
      </p:sp>
      <p:sp>
        <p:nvSpPr>
          <p:cNvPr id="245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5800"/>
            <a:ext cx="4568825" cy="3427413"/>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Very high for Types 1 and 3.</a:t>
            </a:r>
            <a:r>
              <a:rPr lang="en-US" sz="1200" kern="1200" baseline="0" dirty="0">
                <a:solidFill>
                  <a:schemeClr val="tx1"/>
                </a:solidFill>
                <a:effectLst/>
                <a:latin typeface="+mn-lt"/>
                <a:ea typeface="+mn-ea"/>
                <a:cs typeface="+mn-cs"/>
              </a:rPr>
              <a:t> The</a:t>
            </a:r>
            <a:r>
              <a:rPr lang="en-US" sz="1200" kern="1200" dirty="0">
                <a:solidFill>
                  <a:schemeClr val="tx1"/>
                </a:solidFill>
                <a:effectLst/>
                <a:latin typeface="+mn-lt"/>
                <a:ea typeface="+mn-ea"/>
                <a:cs typeface="+mn-cs"/>
              </a:rPr>
              <a:t> one exception is </a:t>
            </a:r>
            <a:r>
              <a:rPr lang="en-US" sz="1200" kern="1200" dirty="0" err="1">
                <a:solidFill>
                  <a:schemeClr val="tx1"/>
                </a:solidFill>
                <a:effectLst/>
                <a:latin typeface="+mn-lt"/>
                <a:ea typeface="+mn-ea"/>
                <a:cs typeface="+mn-cs"/>
              </a:rPr>
              <a:t>Pishin</a:t>
            </a:r>
            <a:r>
              <a:rPr lang="en-US" sz="1200" kern="1200" dirty="0">
                <a:solidFill>
                  <a:schemeClr val="tx1"/>
                </a:solidFill>
                <a:effectLst/>
                <a:latin typeface="+mn-lt"/>
                <a:ea typeface="+mn-ea"/>
                <a:cs typeface="+mn-cs"/>
              </a:rPr>
              <a:t>, which appears to be due to a few clusters with very low </a:t>
            </a:r>
            <a:r>
              <a:rPr lang="en-US" sz="1200" kern="1200" dirty="0" err="1">
                <a:solidFill>
                  <a:schemeClr val="tx1"/>
                </a:solidFill>
                <a:effectLst/>
                <a:latin typeface="+mn-lt"/>
                <a:ea typeface="+mn-ea"/>
                <a:cs typeface="+mn-cs"/>
              </a:rPr>
              <a:t>sero-prevalance</a:t>
            </a:r>
            <a:r>
              <a:rPr lang="en-US" sz="1200" kern="1200" dirty="0">
                <a:solidFill>
                  <a:schemeClr val="tx1"/>
                </a:solidFill>
                <a:effectLst/>
                <a:latin typeface="+mn-lt"/>
                <a:ea typeface="+mn-ea"/>
                <a:cs typeface="+mn-cs"/>
              </a:rPr>
              <a:t>, rather than overall low coverage.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Type 2: low immunity, and looks worse when you break it out by birth cohort. We know immunity to PV2 is deteriorating with time, yet it is still interesting to see it ‘borne’ out in the data. </a:t>
            </a:r>
          </a:p>
        </p:txBody>
      </p:sp>
      <p:sp>
        <p:nvSpPr>
          <p:cNvPr id="4" name="Slide Number Placeholder 3"/>
          <p:cNvSpPr>
            <a:spLocks noGrp="1"/>
          </p:cNvSpPr>
          <p:nvPr>
            <p:ph type="sldNum" sz="quarter" idx="10"/>
          </p:nvPr>
        </p:nvSpPr>
        <p:spPr/>
        <p:txBody>
          <a:bodyPr/>
          <a:lstStyle/>
          <a:p>
            <a:pPr>
              <a:defRPr/>
            </a:pPr>
            <a:fld id="{D5ED867B-6C1B-4D5E-A189-DA30C5C4931E}"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3743134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1D3654-5BC7-4550-8AE5-6E1378B2EF52}" type="datetimeFigureOut">
              <a:rPr lang="en-GB" smtClean="0"/>
              <a:t>18/04/2017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9B2FA-E0AB-4ADD-A7C5-A2BA9140320C}" type="slidenum">
              <a:rPr lang="en-GB" smtClean="0"/>
              <a:t>‹#›</a:t>
            </a:fld>
            <a:endParaRPr lang="en-GB"/>
          </a:p>
        </p:txBody>
      </p:sp>
    </p:spTree>
    <p:extLst>
      <p:ext uri="{BB962C8B-B14F-4D97-AF65-F5344CB8AC3E}">
        <p14:creationId xmlns:p14="http://schemas.microsoft.com/office/powerpoint/2010/main" val="207514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1D3654-5BC7-4550-8AE5-6E1378B2EF52}" type="datetimeFigureOut">
              <a:rPr lang="en-GB" smtClean="0"/>
              <a:t>18/04/2017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9B2FA-E0AB-4ADD-A7C5-A2BA9140320C}" type="slidenum">
              <a:rPr lang="en-GB" smtClean="0"/>
              <a:t>‹#›</a:t>
            </a:fld>
            <a:endParaRPr lang="en-GB"/>
          </a:p>
        </p:txBody>
      </p:sp>
    </p:spTree>
    <p:extLst>
      <p:ext uri="{BB962C8B-B14F-4D97-AF65-F5344CB8AC3E}">
        <p14:creationId xmlns:p14="http://schemas.microsoft.com/office/powerpoint/2010/main" val="415055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1D3654-5BC7-4550-8AE5-6E1378B2EF52}" type="datetimeFigureOut">
              <a:rPr lang="en-GB" smtClean="0"/>
              <a:t>18/04/2017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9B2FA-E0AB-4ADD-A7C5-A2BA9140320C}" type="slidenum">
              <a:rPr lang="en-GB" smtClean="0"/>
              <a:t>‹#›</a:t>
            </a:fld>
            <a:endParaRPr lang="en-GB"/>
          </a:p>
        </p:txBody>
      </p:sp>
    </p:spTree>
    <p:extLst>
      <p:ext uri="{BB962C8B-B14F-4D97-AF65-F5344CB8AC3E}">
        <p14:creationId xmlns:p14="http://schemas.microsoft.com/office/powerpoint/2010/main" val="2858589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87362"/>
          </a:xfrm>
        </p:spPr>
        <p:txBody>
          <a:bodyPr>
            <a:normAutofit/>
          </a:bodyPr>
          <a:lstStyle>
            <a:lvl1pPr>
              <a:defRPr sz="2800" b="1">
                <a:solidFill>
                  <a:schemeClr val="accent6"/>
                </a:solidFill>
                <a:latin typeface="Arial Narrow" panose="020B060602020203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609600"/>
            <a:ext cx="8610600" cy="5867400"/>
          </a:xfrm>
        </p:spPr>
        <p:txBody>
          <a:bodyPr>
            <a:normAutofit/>
          </a:bodyPr>
          <a:lstStyle>
            <a:lvl1pPr>
              <a:defRPr sz="26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7176" y="10727"/>
            <a:ext cx="1266825" cy="468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0968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1E341D6-27A7-466A-9437-EE8E8B12EE3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37236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BAB74DB-5D8E-46CA-BC09-BCB0298AB97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68330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0D41621-5D90-413D-845E-E16C542FBB4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68269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8AB3F430-EC6A-486B-AF6C-CAFC7B2623B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749112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1FA427AD-3F28-407B-B498-8B29CC97B8E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53784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4ADA2956-2EDF-42D1-99E2-3F16306028C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80853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F99478FB-B123-4834-9438-1DA6D7C20FD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6871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1D3654-5BC7-4550-8AE5-6E1378B2EF52}" type="datetimeFigureOut">
              <a:rPr lang="en-GB" smtClean="0"/>
              <a:t>18/04/2017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9B2FA-E0AB-4ADD-A7C5-A2BA9140320C}" type="slidenum">
              <a:rPr lang="en-GB" smtClean="0"/>
              <a:t>‹#›</a:t>
            </a:fld>
            <a:endParaRPr lang="en-GB"/>
          </a:p>
        </p:txBody>
      </p:sp>
    </p:spTree>
    <p:extLst>
      <p:ext uri="{BB962C8B-B14F-4D97-AF65-F5344CB8AC3E}">
        <p14:creationId xmlns:p14="http://schemas.microsoft.com/office/powerpoint/2010/main" val="2644090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476DA3B-9B21-4E99-87BD-CADAC834D48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37450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7764A84E-72FA-4D90-ABDE-A3BB4CD8D31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34672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C912B8B-D127-4474-995A-65365AB54B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85475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A88416B-187A-4094-A313-9BCE82494D3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76511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2509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7171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9187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8070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0721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777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1D3654-5BC7-4550-8AE5-6E1378B2EF52}" type="datetimeFigureOut">
              <a:rPr lang="en-GB" smtClean="0"/>
              <a:t>18/04/2017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9B2FA-E0AB-4ADD-A7C5-A2BA9140320C}" type="slidenum">
              <a:rPr lang="en-GB" smtClean="0"/>
              <a:t>‹#›</a:t>
            </a:fld>
            <a:endParaRPr lang="en-GB"/>
          </a:p>
        </p:txBody>
      </p:sp>
    </p:spTree>
    <p:extLst>
      <p:ext uri="{BB962C8B-B14F-4D97-AF65-F5344CB8AC3E}">
        <p14:creationId xmlns:p14="http://schemas.microsoft.com/office/powerpoint/2010/main" val="3367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046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8781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1133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3888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6305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4139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7061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35958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80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190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D1D3654-5BC7-4550-8AE5-6E1378B2EF52}" type="datetimeFigureOut">
              <a:rPr lang="en-GB" smtClean="0"/>
              <a:t>18/04/2017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D9B2FA-E0AB-4ADD-A7C5-A2BA9140320C}" type="slidenum">
              <a:rPr lang="en-GB" smtClean="0"/>
              <a:t>‹#›</a:t>
            </a:fld>
            <a:endParaRPr lang="en-GB"/>
          </a:p>
        </p:txBody>
      </p:sp>
    </p:spTree>
    <p:extLst>
      <p:ext uri="{BB962C8B-B14F-4D97-AF65-F5344CB8AC3E}">
        <p14:creationId xmlns:p14="http://schemas.microsoft.com/office/powerpoint/2010/main" val="336685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226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8279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6250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9927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75071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34300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03D5B703-056F-479E-8893-F9987D298CDC}" type="slidenum">
              <a:rPr lang="en-GB" smtClean="0"/>
              <a:pPr/>
              <a:t>‹#›</a:t>
            </a:fld>
            <a:endParaRPr lang="en-GB"/>
          </a:p>
        </p:txBody>
      </p:sp>
    </p:spTree>
    <p:extLst>
      <p:ext uri="{BB962C8B-B14F-4D97-AF65-F5344CB8AC3E}">
        <p14:creationId xmlns:p14="http://schemas.microsoft.com/office/powerpoint/2010/main" val="2733882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Slide Number Placeholder 5"/>
          <p:cNvSpPr>
            <a:spLocks noGrp="1"/>
          </p:cNvSpPr>
          <p:nvPr>
            <p:ph type="sldNum" sz="quarter" idx="12"/>
          </p:nvPr>
        </p:nvSpPr>
        <p:spPr/>
        <p:txBody>
          <a:bodyPr/>
          <a:lstStyle/>
          <a:p>
            <a:fld id="{03D5B703-056F-479E-8893-F9987D298CDC}" type="slidenum">
              <a:rPr lang="en-GB" smtClean="0"/>
              <a:pPr/>
              <a:t>‹#›</a:t>
            </a:fld>
            <a:endParaRPr lang="en-GB"/>
          </a:p>
        </p:txBody>
      </p:sp>
      <p:sp>
        <p:nvSpPr>
          <p:cNvPr id="7" name="Rectangle 6"/>
          <p:cNvSpPr/>
          <p:nvPr userDrawn="1"/>
        </p:nvSpPr>
        <p:spPr>
          <a:xfrm>
            <a:off x="6673764" y="0"/>
            <a:ext cx="2470245" cy="1364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631389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2"/>
          <p:cNvSpPr>
            <a:spLocks noGrp="1" noChangeArrowheads="1"/>
          </p:cNvSpPr>
          <p:nvPr>
            <p:ph type="title"/>
          </p:nvPr>
        </p:nvSpPr>
        <p:spPr bwMode="gray">
          <a:xfrm>
            <a:off x="121493" y="234872"/>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noProof="0"/>
              <a:t>Click to edit Master title style</a:t>
            </a:r>
            <a:endParaRPr lang="en-US" noProof="0" dirty="0"/>
          </a:p>
        </p:txBody>
      </p:sp>
    </p:spTree>
    <p:extLst>
      <p:ext uri="{BB962C8B-B14F-4D97-AF65-F5344CB8AC3E}">
        <p14:creationId xmlns:p14="http://schemas.microsoft.com/office/powerpoint/2010/main" val="21112453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67472"/>
            <a:ext cx="2133600" cy="365125"/>
          </a:xfrm>
          <a:prstGeom prst="rect">
            <a:avLst/>
          </a:prstGeom>
        </p:spPr>
        <p:txBody>
          <a:bodyPr/>
          <a:lstStyle>
            <a:lvl1pPr>
              <a:defRPr/>
            </a:lvl1pPr>
          </a:lstStyle>
          <a:p>
            <a:pPr>
              <a:defRPr/>
            </a:pPr>
            <a:fld id="{26FE1B5C-B0DB-4AA7-8C87-ADDB2EDC3A1A}" type="datetime1">
              <a:rPr lang="en-GB" altLang="en-US">
                <a:solidFill>
                  <a:prstClr val="black"/>
                </a:solidFill>
              </a:rPr>
              <a:pPr>
                <a:defRPr/>
              </a:pPr>
              <a:t>18/04/2017</a:t>
            </a:fld>
            <a:endParaRPr lang="en-GB" altLang="en-US">
              <a:solidFill>
                <a:prstClr val="black"/>
              </a:solidFill>
            </a:endParaRPr>
          </a:p>
        </p:txBody>
      </p:sp>
      <p:sp>
        <p:nvSpPr>
          <p:cNvPr id="3" name="Footer Placeholder 4"/>
          <p:cNvSpPr>
            <a:spLocks noGrp="1"/>
          </p:cNvSpPr>
          <p:nvPr>
            <p:ph type="ftr" sz="quarter" idx="11"/>
          </p:nvPr>
        </p:nvSpPr>
        <p:spPr>
          <a:xfrm>
            <a:off x="3124200" y="6367472"/>
            <a:ext cx="2895600" cy="365125"/>
          </a:xfrm>
          <a:prstGeom prst="rect">
            <a:avLst/>
          </a:prstGeom>
        </p:spPr>
        <p:txBody>
          <a:bodyPr/>
          <a:lstStyle>
            <a:lvl1pPr>
              <a:defRPr/>
            </a:lvl1pPr>
          </a:lstStyle>
          <a:p>
            <a:pPr>
              <a:defRPr/>
            </a:pPr>
            <a:endParaRPr lang="en-GB" altLang="en-US">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FE6D0B3D-1CFD-4893-9B8E-4C9D3AE40128}" type="slidenum">
              <a:rPr lang="en-GB" altLang="en-US"/>
              <a:pPr>
                <a:defRPr/>
              </a:pPr>
              <a:t>‹#›</a:t>
            </a:fld>
            <a:endParaRPr lang="en-GB" altLang="en-US"/>
          </a:p>
        </p:txBody>
      </p:sp>
    </p:spTree>
    <p:extLst>
      <p:ext uri="{BB962C8B-B14F-4D97-AF65-F5344CB8AC3E}">
        <p14:creationId xmlns:p14="http://schemas.microsoft.com/office/powerpoint/2010/main" val="3297584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D1D3654-5BC7-4550-8AE5-6E1378B2EF52}" type="datetimeFigureOut">
              <a:rPr lang="en-GB" smtClean="0"/>
              <a:t>18/04/2017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D9B2FA-E0AB-4ADD-A7C5-A2BA9140320C}" type="slidenum">
              <a:rPr lang="en-GB" smtClean="0"/>
              <a:t>‹#›</a:t>
            </a:fld>
            <a:endParaRPr lang="en-GB"/>
          </a:p>
        </p:txBody>
      </p:sp>
    </p:spTree>
    <p:extLst>
      <p:ext uri="{BB962C8B-B14F-4D97-AF65-F5344CB8AC3E}">
        <p14:creationId xmlns:p14="http://schemas.microsoft.com/office/powerpoint/2010/main" val="41506781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dirty="0" smtClean="0">
                <a:solidFill>
                  <a:prstClr val="black"/>
                </a:solidFill>
              </a:rPr>
              <a:t>CONFIDENTIAL</a:t>
            </a:r>
            <a:endParaRPr lang="en-US" dirty="0">
              <a:solidFill>
                <a:prstClr val="black"/>
              </a:solidFill>
            </a:endParaRPr>
          </a:p>
        </p:txBody>
      </p:sp>
      <p:sp>
        <p:nvSpPr>
          <p:cNvPr id="18" name="Title 1"/>
          <p:cNvSpPr>
            <a:spLocks noGrp="1"/>
          </p:cNvSpPr>
          <p:nvPr>
            <p:ph type="ctrTitle"/>
          </p:nvPr>
        </p:nvSpPr>
        <p:spPr>
          <a:xfrm>
            <a:off x="579968" y="407987"/>
            <a:ext cx="7772400" cy="506413"/>
          </a:xfrm>
          <a:prstGeom prst="rect">
            <a:avLst/>
          </a:prstGeom>
        </p:spPr>
        <p:txBody>
          <a:bodyPr/>
          <a:lstStyle>
            <a:lvl1pPr algn="l">
              <a:defRPr sz="2800" b="0">
                <a:solidFill>
                  <a:srgbClr val="333399"/>
                </a:solidFill>
                <a:latin typeface="Arial"/>
                <a:cs typeface="Aria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endParaRPr lang="en-US" dirty="0" smtClean="0"/>
          </a:p>
          <a:p>
            <a:fld id="{20E72F2D-B2AC-6244-8A61-4DB2981BEBB5}" type="slidenum">
              <a:rPr lang="en-US" smtClean="0"/>
              <a:pPr/>
              <a:t>‹#›</a:t>
            </a:fld>
            <a:endParaRPr lang="en-US" dirty="0" smtClean="0"/>
          </a:p>
          <a:p>
            <a:endParaRPr lang="en-US" dirty="0"/>
          </a:p>
        </p:txBody>
      </p:sp>
      <p:sp>
        <p:nvSpPr>
          <p:cNvPr id="11" name="Text Placeholder 10"/>
          <p:cNvSpPr>
            <a:spLocks noGrp="1"/>
          </p:cNvSpPr>
          <p:nvPr>
            <p:ph type="body" sz="quarter" idx="14"/>
          </p:nvPr>
        </p:nvSpPr>
        <p:spPr>
          <a:xfrm>
            <a:off x="579439" y="1574800"/>
            <a:ext cx="7954961" cy="3492500"/>
          </a:xfrm>
          <a:prstGeom prst="rect">
            <a:avLst/>
          </a:prstGeom>
        </p:spPr>
        <p:txBody>
          <a:bodyPr vert="horz"/>
          <a:lstStyle>
            <a:lvl1pPr>
              <a:defRPr sz="2800">
                <a:latin typeface="Arial"/>
                <a:cs typeface="Arial"/>
              </a:defRPr>
            </a:lvl1pPr>
            <a:lvl2pPr>
              <a:defRPr sz="2400">
                <a:latin typeface="Arial"/>
                <a:cs typeface="Arial"/>
              </a:defRPr>
            </a:lvl2pPr>
            <a:lvl3pPr>
              <a:defRPr>
                <a:latin typeface="Arial"/>
                <a:cs typeface="Arial"/>
              </a:defRPr>
            </a:lvl3pPr>
          </a:lstStyle>
          <a:p>
            <a:pPr lvl="0"/>
            <a:r>
              <a:rPr lang="en-US" dirty="0" smtClean="0"/>
              <a:t>Click to edit Master text styles</a:t>
            </a:r>
          </a:p>
          <a:p>
            <a:pPr lvl="1"/>
            <a:r>
              <a:rPr lang="en-US" dirty="0" smtClean="0"/>
              <a:t>Second level</a:t>
            </a:r>
          </a:p>
        </p:txBody>
      </p:sp>
      <p:cxnSp>
        <p:nvCxnSpPr>
          <p:cNvPr id="20" name="Straight Connector 19"/>
          <p:cNvCxnSpPr/>
          <p:nvPr userDrawn="1"/>
        </p:nvCxnSpPr>
        <p:spPr>
          <a:xfrm>
            <a:off x="680772" y="1042988"/>
            <a:ext cx="8463228" cy="1588"/>
          </a:xfrm>
          <a:prstGeom prst="line">
            <a:avLst/>
          </a:prstGeom>
          <a:ln w="50800" cap="flat" cmpd="sng" algn="ctr">
            <a:solidFill>
              <a:srgbClr val="0099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90092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dirty="0"/>
          </a:p>
        </p:txBody>
      </p:sp>
      <p:sp>
        <p:nvSpPr>
          <p:cNvPr id="4" name="Rectangle 4"/>
          <p:cNvSpPr>
            <a:spLocks noGrp="1" noChangeArrowheads="1"/>
          </p:cNvSpPr>
          <p:nvPr>
            <p:ph type="dt" sz="half" idx="10"/>
          </p:nvPr>
        </p:nvSpPr>
        <p:spPr>
          <a:xfrm>
            <a:off x="457200" y="6356352"/>
            <a:ext cx="2133600" cy="365125"/>
          </a:xfrm>
          <a:prstGeom prst="rect">
            <a:avLst/>
          </a:prstGeom>
          <a:ln/>
        </p:spPr>
        <p:txBody>
          <a:bodyPr/>
          <a:lstStyle>
            <a:lvl1pPr>
              <a:defRPr/>
            </a:lvl1pPr>
          </a:lstStyle>
          <a:p>
            <a:pPr>
              <a:defRPr/>
            </a:pPr>
            <a:endParaRPr lang="en-US" dirty="0">
              <a:solidFill>
                <a:prstClr val="black">
                  <a:tint val="75000"/>
                </a:prstClr>
              </a:solidFill>
            </a:endParaRPr>
          </a:p>
        </p:txBody>
      </p:sp>
      <p:sp>
        <p:nvSpPr>
          <p:cNvPr id="5" name="Rectangle 5"/>
          <p:cNvSpPr>
            <a:spLocks noGrp="1" noChangeArrowheads="1"/>
          </p:cNvSpPr>
          <p:nvPr>
            <p:ph type="ftr" sz="quarter" idx="11"/>
          </p:nvPr>
        </p:nvSpPr>
        <p:spPr>
          <a:xfrm>
            <a:off x="3124200" y="6356352"/>
            <a:ext cx="2895600" cy="365125"/>
          </a:xfrm>
          <a:prstGeom prst="rect">
            <a:avLst/>
          </a:prstGeom>
          <a:ln/>
        </p:spPr>
        <p:txBody>
          <a:bodyPr/>
          <a:lstStyle>
            <a:lvl1pPr>
              <a:defRPr/>
            </a:lvl1pPr>
          </a:lstStyle>
          <a:p>
            <a:pPr>
              <a:defRPr/>
            </a:pPr>
            <a:endParaRPr lang="en-US"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426D62-CDA8-4DC8-AF68-4B18F32D450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68574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718734"/>
            <a:ext cx="8329613" cy="4519084"/>
          </a:xfrm>
          <a:prstGeom prst="rect">
            <a:avLst/>
          </a:prstGeom>
        </p:spPr>
        <p:txBody>
          <a:bodyPr/>
          <a:lstStyle>
            <a:lvl1pPr>
              <a:spcBef>
                <a:spcPts val="600"/>
              </a:spcBef>
              <a:spcAft>
                <a:spcPts val="0"/>
              </a:spcAft>
              <a:defRPr sz="1400" b="0" baseline="0"/>
            </a:lvl1pPr>
            <a:lvl2pPr marL="171450" indent="-171450">
              <a:spcBef>
                <a:spcPts val="600"/>
              </a:spcBef>
              <a:spcAft>
                <a:spcPts val="0"/>
              </a:spcAft>
              <a:buClr>
                <a:schemeClr val="accent3">
                  <a:lumMod val="75000"/>
                </a:schemeClr>
              </a:buClr>
              <a:buFont typeface="Wingdings" panose="05000000000000000000" pitchFamily="2" charset="2"/>
              <a:buChar char="§"/>
              <a:defRPr sz="1300"/>
            </a:lvl2pPr>
            <a:lvl3pPr marL="342900" indent="-171450">
              <a:spcBef>
                <a:spcPts val="600"/>
              </a:spcBef>
              <a:spcAft>
                <a:spcPts val="0"/>
              </a:spcAft>
              <a:buClr>
                <a:srgbClr val="3086AB"/>
              </a:buClr>
              <a:buFont typeface="Arial" panose="020B0604020202020204" pitchFamily="34" charset="0"/>
              <a:buChar char="•"/>
              <a:tabLst/>
              <a:defRPr baseline="0"/>
            </a:lvl3pPr>
            <a:lvl4pPr marL="515938" indent="-173038">
              <a:spcBef>
                <a:spcPts val="600"/>
              </a:spcBef>
              <a:spcAft>
                <a:spcPts val="0"/>
              </a:spcAft>
              <a:buFont typeface="Arial" panose="020B0604020202020204" pitchFamily="34" charset="0"/>
              <a:buChar char="-"/>
              <a:tabLst/>
              <a:defRPr baseline="0"/>
            </a:lvl4pPr>
            <a:lvl5pPr marL="687388" indent="-171450">
              <a:spcBef>
                <a:spcPts val="600"/>
              </a:spcBef>
              <a:spcAft>
                <a:spcPts val="0"/>
              </a:spcAft>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5" name="Footer Placeholder 4"/>
          <p:cNvSpPr>
            <a:spLocks noGrp="1"/>
          </p:cNvSpPr>
          <p:nvPr>
            <p:ph type="ftr" sz="quarter" idx="14"/>
          </p:nvPr>
        </p:nvSpPr>
        <p:spPr>
          <a:xfrm>
            <a:off x="5623564" y="6527945"/>
            <a:ext cx="2895600" cy="207464"/>
          </a:xfrm>
          <a:prstGeom prst="rect">
            <a:avLst/>
          </a:prstGeom>
        </p:spPr>
        <p:txBody>
          <a:bodyPr/>
          <a:lstStyle/>
          <a:p>
            <a:pPr algn="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5" y="646177"/>
            <a:ext cx="8329613" cy="697577"/>
          </a:xfrm>
          <a:prstGeom prst="rect">
            <a:avLst/>
          </a:prstGeo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358906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718734"/>
            <a:ext cx="3170238" cy="4519085"/>
          </a:xfrm>
          <a:prstGeom prst="rect">
            <a:avLst/>
          </a:prstGeo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37" indent="-171450">
              <a:spcBef>
                <a:spcPts val="600"/>
              </a:spcBef>
              <a:spcAft>
                <a:spcPts val="0"/>
              </a:spcAft>
              <a:buFont typeface="Arial" panose="020B0604020202020204" pitchFamily="34" charset="0"/>
              <a:buChar char="-"/>
              <a:defRPr baseline="0"/>
            </a:lvl4pPr>
            <a:lvl5pPr marL="685800" indent="-171450">
              <a:spcBef>
                <a:spcPts val="600"/>
              </a:spcBef>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p:nvSpPr>
        <p:spPr>
          <a:xfrm>
            <a:off x="0" y="669310"/>
            <a:ext cx="201168"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Footer Placeholder 1"/>
          <p:cNvSpPr>
            <a:spLocks noGrp="1"/>
          </p:cNvSpPr>
          <p:nvPr>
            <p:ph type="ftr" sz="quarter" idx="15"/>
          </p:nvPr>
        </p:nvSpPr>
        <p:spPr>
          <a:xfrm>
            <a:off x="5623564" y="6527945"/>
            <a:ext cx="2895600" cy="207464"/>
          </a:xfrm>
          <a:prstGeom prst="rect">
            <a:avLst/>
          </a:prstGeom>
        </p:spPr>
        <p:txBody>
          <a:bodyPr/>
          <a:lstStyle/>
          <a:p>
            <a:pPr algn="r"/>
            <a:endParaRPr lang="en-US" dirty="0">
              <a:solidFill>
                <a:prstClr val="black"/>
              </a:solidFill>
            </a:endParaRPr>
          </a:p>
        </p:txBody>
      </p:sp>
      <p:sp>
        <p:nvSpPr>
          <p:cNvPr id="3" name="Slide Number Placeholder 2"/>
          <p:cNvSpPr>
            <a:spLocks noGrp="1"/>
          </p:cNvSpPr>
          <p:nvPr>
            <p:ph type="sldNum" sz="quarter" idx="16"/>
          </p:nvPr>
        </p:nvSpPr>
        <p:spPr/>
        <p:txBody>
          <a:bodyPr/>
          <a:lstStyle/>
          <a:p>
            <a:fld id="{D3F7C509-FEEF-45D3-B896-7C07814C0C13}" type="slidenum">
              <a:rPr lang="en-US" smtClean="0"/>
              <a:pPr/>
              <a:t>‹#›</a:t>
            </a:fld>
            <a:endParaRPr lang="en-US" dirty="0"/>
          </a:p>
        </p:txBody>
      </p:sp>
      <p:sp>
        <p:nvSpPr>
          <p:cNvPr id="5" name="Title 4"/>
          <p:cNvSpPr>
            <a:spLocks noGrp="1"/>
          </p:cNvSpPr>
          <p:nvPr>
            <p:ph type="title" hasCustomPrompt="1"/>
          </p:nvPr>
        </p:nvSpPr>
        <p:spPr>
          <a:xfrm>
            <a:off x="365125" y="646176"/>
            <a:ext cx="3170238" cy="862195"/>
          </a:xfrm>
          <a:prstGeom prst="rect">
            <a:avLst/>
          </a:prstGeo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3656013" y="651934"/>
            <a:ext cx="5038726" cy="5585885"/>
          </a:xfrm>
          <a:prstGeom prst="rect">
            <a:avLst/>
          </a:prstGeom>
        </p:spPr>
        <p:txBody>
          <a:bodyPr/>
          <a:lstStyle>
            <a:lvl1pPr>
              <a:defRPr baseline="0"/>
            </a:lvl1pPr>
          </a:lstStyle>
          <a:p>
            <a:pPr lvl="0"/>
            <a:r>
              <a:rPr lang="en-US" dirty="0"/>
              <a:t>Click an icon to insert a visual here at 2/3 width of slide</a:t>
            </a:r>
          </a:p>
        </p:txBody>
      </p:sp>
    </p:spTree>
    <p:extLst>
      <p:ext uri="{BB962C8B-B14F-4D97-AF65-F5344CB8AC3E}">
        <p14:creationId xmlns:p14="http://schemas.microsoft.com/office/powerpoint/2010/main" val="369055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1D3654-5BC7-4550-8AE5-6E1378B2EF52}" type="datetimeFigureOut">
              <a:rPr lang="en-GB" smtClean="0"/>
              <a:t>18/04/2017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D9B2FA-E0AB-4ADD-A7C5-A2BA9140320C}" type="slidenum">
              <a:rPr lang="en-GB" smtClean="0"/>
              <a:t>‹#›</a:t>
            </a:fld>
            <a:endParaRPr lang="en-GB"/>
          </a:p>
        </p:txBody>
      </p:sp>
    </p:spTree>
    <p:extLst>
      <p:ext uri="{BB962C8B-B14F-4D97-AF65-F5344CB8AC3E}">
        <p14:creationId xmlns:p14="http://schemas.microsoft.com/office/powerpoint/2010/main" val="75639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D3654-5BC7-4550-8AE5-6E1378B2EF52}" type="datetimeFigureOut">
              <a:rPr lang="en-GB" smtClean="0"/>
              <a:t>18/04/2017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D9B2FA-E0AB-4ADD-A7C5-A2BA9140320C}" type="slidenum">
              <a:rPr lang="en-GB" smtClean="0"/>
              <a:t>‹#›</a:t>
            </a:fld>
            <a:endParaRPr lang="en-GB"/>
          </a:p>
        </p:txBody>
      </p:sp>
    </p:spTree>
    <p:extLst>
      <p:ext uri="{BB962C8B-B14F-4D97-AF65-F5344CB8AC3E}">
        <p14:creationId xmlns:p14="http://schemas.microsoft.com/office/powerpoint/2010/main" val="301470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D3654-5BC7-4550-8AE5-6E1378B2EF52}" type="datetimeFigureOut">
              <a:rPr lang="en-GB" smtClean="0"/>
              <a:t>18/04/2017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D9B2FA-E0AB-4ADD-A7C5-A2BA9140320C}" type="slidenum">
              <a:rPr lang="en-GB" smtClean="0"/>
              <a:t>‹#›</a:t>
            </a:fld>
            <a:endParaRPr lang="en-GB"/>
          </a:p>
        </p:txBody>
      </p:sp>
    </p:spTree>
    <p:extLst>
      <p:ext uri="{BB962C8B-B14F-4D97-AF65-F5344CB8AC3E}">
        <p14:creationId xmlns:p14="http://schemas.microsoft.com/office/powerpoint/2010/main" val="1813754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D3654-5BC7-4550-8AE5-6E1378B2EF52}" type="datetimeFigureOut">
              <a:rPr lang="en-GB" smtClean="0"/>
              <a:t>18/04/2017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D9B2FA-E0AB-4ADD-A7C5-A2BA9140320C}" type="slidenum">
              <a:rPr lang="en-GB" smtClean="0"/>
              <a:t>‹#›</a:t>
            </a:fld>
            <a:endParaRPr lang="en-GB"/>
          </a:p>
        </p:txBody>
      </p:sp>
    </p:spTree>
    <p:extLst>
      <p:ext uri="{BB962C8B-B14F-4D97-AF65-F5344CB8AC3E}">
        <p14:creationId xmlns:p14="http://schemas.microsoft.com/office/powerpoint/2010/main" val="59309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image" Target="../media/image2.jpeg"/><Relationship Id="rId4" Type="http://schemas.openxmlformats.org/officeDocument/2006/relationships/slideLayout" Target="../slideLayouts/slideLayout49.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D3654-5BC7-4550-8AE5-6E1378B2EF52}" type="datetimeFigureOut">
              <a:rPr lang="en-GB" smtClean="0"/>
              <a:t>18/04/2017</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9B2FA-E0AB-4ADD-A7C5-A2BA9140320C}" type="slidenum">
              <a:rPr lang="en-GB" smtClean="0"/>
              <a:t>‹#›</a:t>
            </a:fld>
            <a:endParaRPr lang="en-GB"/>
          </a:p>
        </p:txBody>
      </p:sp>
    </p:spTree>
    <p:extLst>
      <p:ext uri="{BB962C8B-B14F-4D97-AF65-F5344CB8AC3E}">
        <p14:creationId xmlns:p14="http://schemas.microsoft.com/office/powerpoint/2010/main" val="1223454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8160568"/>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FB269605-4555-4C69-B799-C42251C7F2DA}"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11302331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81498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D3654-5BC7-4550-8AE5-6E1378B2EF52}" type="datetimeFigureOut">
              <a:rPr lang="en-GB" smtClean="0">
                <a:solidFill>
                  <a:prstClr val="black">
                    <a:tint val="75000"/>
                  </a:prstClr>
                </a:solidFill>
              </a:rPr>
              <a:pPr/>
              <a:t>18/04/2017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9B2FA-E0AB-4ADD-A7C5-A2BA9140320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40475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GPEI inside pages.jp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0" y="6604000"/>
            <a:ext cx="1777512" cy="254000"/>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white"/>
                </a:solidFill>
                <a:latin typeface="+mn-lt"/>
                <a:cs typeface="+mn-cs"/>
              </a:defRPr>
            </a:lvl1pPr>
          </a:lstStyle>
          <a:p>
            <a:pPr>
              <a:defRPr/>
            </a:pPr>
            <a:fld id="{9E64F902-AC44-4D3A-950E-4CCB65B6F726}" type="slidenum">
              <a:rPr lang="en-US"/>
              <a:pPr>
                <a:defRPr/>
              </a:pPr>
              <a:t>‹#›</a:t>
            </a:fld>
            <a:endParaRPr lang="en-US" dirty="0"/>
          </a:p>
        </p:txBody>
      </p:sp>
      <p:sp>
        <p:nvSpPr>
          <p:cNvPr id="7" name="Rectangle 6"/>
          <p:cNvSpPr/>
          <p:nvPr userDrawn="1"/>
        </p:nvSpPr>
        <p:spPr>
          <a:xfrm>
            <a:off x="6673764" y="0"/>
            <a:ext cx="2470245" cy="1364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404320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hyperlink" Target="http://dictionary.cambridge.org/us/dictionary/english/accept" TargetMode="External"/><Relationship Id="rId3" Type="http://schemas.openxmlformats.org/officeDocument/2006/relationships/hyperlink" Target="http://dictionary.cambridge.org/us/dictionary/english/correct" TargetMode="External"/><Relationship Id="rId7" Type="http://schemas.openxmlformats.org/officeDocument/2006/relationships/hyperlink" Target="http://dictionary.cambridge.org/us/dictionary/english/measurement" TargetMode="External"/><Relationship Id="rId2" Type="http://schemas.openxmlformats.org/officeDocument/2006/relationships/hyperlink" Target="http://dictionary.cambridge.org/us/dictionary/english/fact" TargetMode="External"/><Relationship Id="rId1" Type="http://schemas.openxmlformats.org/officeDocument/2006/relationships/slideLayout" Target="../slideLayouts/slideLayout2.xml"/><Relationship Id="rId6" Type="http://schemas.openxmlformats.org/officeDocument/2006/relationships/hyperlink" Target="http://dictionary.cambridge.org/us/dictionary/english/particular" TargetMode="External"/><Relationship Id="rId5" Type="http://schemas.openxmlformats.org/officeDocument/2006/relationships/hyperlink" Target="http://dictionary.cambridge.org/us/dictionary/english/agreement" TargetMode="External"/><Relationship Id="rId10" Type="http://schemas.openxmlformats.org/officeDocument/2006/relationships/hyperlink" Target="https://www.merriam-webster.com/dictionary/reliable" TargetMode="External"/><Relationship Id="rId4" Type="http://schemas.openxmlformats.org/officeDocument/2006/relationships/hyperlink" Target="http://dictionary.cambridge.org/us/dictionary/english/mistake" TargetMode="External"/><Relationship Id="rId9" Type="http://schemas.openxmlformats.org/officeDocument/2006/relationships/hyperlink" Target="http://dictionary.cambridge.org/us/dictionary/english/standar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7"/>
            <a:ext cx="9144000" cy="1470025"/>
          </a:xfrm>
          <a:solidFill>
            <a:schemeClr val="accent1">
              <a:lumMod val="40000"/>
              <a:lumOff val="60000"/>
            </a:schemeClr>
          </a:solidFill>
        </p:spPr>
        <p:txBody>
          <a:bodyPr>
            <a:normAutofit/>
          </a:bodyPr>
          <a:lstStyle/>
          <a:p>
            <a:r>
              <a:rPr lang="en-GB" i="1" dirty="0" smtClean="0"/>
              <a:t>Data quality for polio eradication:</a:t>
            </a:r>
            <a:br>
              <a:rPr lang="en-GB" i="1" dirty="0" smtClean="0"/>
            </a:br>
            <a:r>
              <a:rPr lang="en-GB" i="1" dirty="0" smtClean="0"/>
              <a:t>Accuracy &amp; reliability</a:t>
            </a:r>
            <a:endParaRPr lang="en-GB" i="1" dirty="0"/>
          </a:p>
        </p:txBody>
      </p:sp>
      <p:sp>
        <p:nvSpPr>
          <p:cNvPr id="3" name="Subtitle 2"/>
          <p:cNvSpPr>
            <a:spLocks noGrp="1"/>
          </p:cNvSpPr>
          <p:nvPr>
            <p:ph type="subTitle" idx="1"/>
          </p:nvPr>
        </p:nvSpPr>
        <p:spPr/>
        <p:txBody>
          <a:bodyPr/>
          <a:lstStyle/>
          <a:p>
            <a:r>
              <a:rPr lang="en-GB" dirty="0" smtClean="0"/>
              <a:t>5</a:t>
            </a:r>
            <a:r>
              <a:rPr lang="en-GB" baseline="30000" dirty="0" smtClean="0"/>
              <a:t>th</a:t>
            </a:r>
            <a:r>
              <a:rPr lang="en-GB" dirty="0" smtClean="0"/>
              <a:t> Annual Disease Modelling Symposium, Seattle, 18-20 April 2017</a:t>
            </a:r>
            <a:endParaRPr lang="en-GB" dirty="0"/>
          </a:p>
        </p:txBody>
      </p:sp>
      <p:sp>
        <p:nvSpPr>
          <p:cNvPr id="4" name="TextBox 3"/>
          <p:cNvSpPr txBox="1"/>
          <p:nvPr/>
        </p:nvSpPr>
        <p:spPr>
          <a:xfrm>
            <a:off x="1619672" y="5589240"/>
            <a:ext cx="6353662" cy="923330"/>
          </a:xfrm>
          <a:prstGeom prst="rect">
            <a:avLst/>
          </a:prstGeom>
          <a:noFill/>
        </p:spPr>
        <p:txBody>
          <a:bodyPr wrap="none" rtlCol="0">
            <a:spAutoFit/>
          </a:bodyPr>
          <a:lstStyle/>
          <a:p>
            <a:pPr algn="ctr"/>
            <a:r>
              <a:rPr lang="en-GB" dirty="0" smtClean="0"/>
              <a:t>Research, </a:t>
            </a:r>
            <a:r>
              <a:rPr lang="en-GB" dirty="0"/>
              <a:t>P</a:t>
            </a:r>
            <a:r>
              <a:rPr lang="en-GB" dirty="0" smtClean="0"/>
              <a:t>olicy and Containment, Polio Eradication Department, </a:t>
            </a:r>
          </a:p>
          <a:p>
            <a:pPr algn="ctr"/>
            <a:r>
              <a:rPr lang="en-GB" dirty="0" smtClean="0"/>
              <a:t>World Health Organization, Geneva, Switzerland</a:t>
            </a:r>
          </a:p>
          <a:p>
            <a:endParaRPr lang="en-GB" dirty="0"/>
          </a:p>
        </p:txBody>
      </p:sp>
    </p:spTree>
    <p:extLst>
      <p:ext uri="{BB962C8B-B14F-4D97-AF65-F5344CB8AC3E}">
        <p14:creationId xmlns:p14="http://schemas.microsoft.com/office/powerpoint/2010/main" val="72214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94122"/>
          </a:xfrm>
          <a:solidFill>
            <a:schemeClr val="accent1">
              <a:lumMod val="40000"/>
              <a:lumOff val="60000"/>
            </a:schemeClr>
          </a:solidFill>
        </p:spPr>
        <p:txBody>
          <a:bodyPr/>
          <a:lstStyle/>
          <a:p>
            <a:r>
              <a:rPr lang="en-GB" i="1" dirty="0" smtClean="0">
                <a:solidFill>
                  <a:schemeClr val="tx2">
                    <a:lumMod val="50000"/>
                  </a:schemeClr>
                </a:solidFill>
              </a:rPr>
              <a:t>AFP Surveillance Quality Indicators</a:t>
            </a:r>
            <a:endParaRPr lang="en-GB" i="1" dirty="0">
              <a:solidFill>
                <a:schemeClr val="tx2">
                  <a:lumMod val="50000"/>
                </a:schemeClr>
              </a:solidFill>
            </a:endParaRPr>
          </a:p>
        </p:txBody>
      </p:sp>
      <p:sp>
        <p:nvSpPr>
          <p:cNvPr id="3" name="Content Placeholder 2"/>
          <p:cNvSpPr>
            <a:spLocks noGrp="1"/>
          </p:cNvSpPr>
          <p:nvPr>
            <p:ph idx="1"/>
          </p:nvPr>
        </p:nvSpPr>
        <p:spPr>
          <a:xfrm>
            <a:off x="457200" y="1484784"/>
            <a:ext cx="8229600" cy="4968552"/>
          </a:xfrm>
        </p:spPr>
        <p:txBody>
          <a:bodyPr>
            <a:normAutofit lnSpcReduction="10000"/>
          </a:bodyPr>
          <a:lstStyle/>
          <a:p>
            <a:pPr>
              <a:spcAft>
                <a:spcPts val="600"/>
              </a:spcAft>
            </a:pPr>
            <a:r>
              <a:rPr lang="en-GB" i="1" dirty="0" smtClean="0"/>
              <a:t>Non-polio AFP rate:</a:t>
            </a:r>
          </a:p>
          <a:p>
            <a:pPr lvl="1">
              <a:spcAft>
                <a:spcPts val="600"/>
              </a:spcAft>
            </a:pPr>
            <a:r>
              <a:rPr lang="en-GB" u="sng" dirty="0" smtClean="0"/>
              <a:t>&gt;</a:t>
            </a:r>
            <a:r>
              <a:rPr lang="en-GB" dirty="0" smtClean="0"/>
              <a:t>2 cases per 100,000 population &lt;15 years of age</a:t>
            </a:r>
          </a:p>
          <a:p>
            <a:pPr lvl="1">
              <a:spcAft>
                <a:spcPts val="600"/>
              </a:spcAft>
            </a:pPr>
            <a:r>
              <a:rPr lang="en-GB" dirty="0" smtClean="0"/>
              <a:t>[indicator valid even in absence of paralysis caused by poliovirus]</a:t>
            </a:r>
          </a:p>
          <a:p>
            <a:pPr>
              <a:spcAft>
                <a:spcPts val="600"/>
              </a:spcAft>
            </a:pPr>
            <a:r>
              <a:rPr lang="en-GB" i="1" dirty="0" smtClean="0"/>
              <a:t>Stool adequacy rate</a:t>
            </a:r>
            <a:r>
              <a:rPr lang="en-GB" dirty="0" smtClean="0"/>
              <a:t>:</a:t>
            </a:r>
          </a:p>
          <a:p>
            <a:pPr lvl="1">
              <a:spcAft>
                <a:spcPts val="600"/>
              </a:spcAft>
            </a:pPr>
            <a:r>
              <a:rPr lang="en-GB" u="sng" dirty="0" smtClean="0"/>
              <a:t>&gt;</a:t>
            </a:r>
            <a:r>
              <a:rPr lang="en-GB" dirty="0" smtClean="0"/>
              <a:t>80% of AFP cases with two adequate stool samples (within 14 days of onset of paralysis, &gt;24 hours apart, </a:t>
            </a:r>
            <a:r>
              <a:rPr lang="en-GB" dirty="0" err="1" smtClean="0"/>
              <a:t>etc</a:t>
            </a:r>
            <a:r>
              <a:rPr lang="en-GB" dirty="0" smtClean="0"/>
              <a:t>).</a:t>
            </a:r>
          </a:p>
          <a:p>
            <a:pPr lvl="1">
              <a:spcAft>
                <a:spcPts val="600"/>
              </a:spcAft>
            </a:pPr>
            <a:r>
              <a:rPr lang="en-GB" dirty="0" smtClean="0"/>
              <a:t>[indicator provides information of quality of whole system]</a:t>
            </a:r>
          </a:p>
        </p:txBody>
      </p:sp>
    </p:spTree>
    <p:extLst>
      <p:ext uri="{BB962C8B-B14F-4D97-AF65-F5344CB8AC3E}">
        <p14:creationId xmlns:p14="http://schemas.microsoft.com/office/powerpoint/2010/main" val="3554136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26" t="6547" r="5303"/>
          <a:stretch/>
        </p:blipFill>
        <p:spPr bwMode="auto">
          <a:xfrm>
            <a:off x="179513" y="116632"/>
            <a:ext cx="694372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246" y="1844824"/>
            <a:ext cx="4921250" cy="486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5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Rectangle 13"/>
          <p:cNvSpPr>
            <a:spLocks noChangeArrowheads="1"/>
          </p:cNvSpPr>
          <p:nvPr/>
        </p:nvSpPr>
        <p:spPr bwMode="auto">
          <a:xfrm>
            <a:off x="294694" y="4089862"/>
            <a:ext cx="2428410" cy="1472738"/>
          </a:xfrm>
          <a:prstGeom prst="rect">
            <a:avLst/>
          </a:prstGeom>
          <a:solidFill>
            <a:schemeClr val="bg1"/>
          </a:solidFill>
          <a:ln w="9525">
            <a:solidFill>
              <a:schemeClr val="tx1"/>
            </a:solidFill>
            <a:miter lim="800000"/>
            <a:headEnd/>
            <a:tailEnd/>
          </a:ln>
          <a:effectLst/>
          <a:extLst/>
        </p:spPr>
        <p:txBody>
          <a:bodyPr wrap="none" anchor="ctr"/>
          <a:lstStyle/>
          <a:p>
            <a:pPr fontAlgn="base">
              <a:spcBef>
                <a:spcPct val="0"/>
              </a:spcBef>
              <a:spcAft>
                <a:spcPct val="0"/>
              </a:spcAft>
            </a:pPr>
            <a:endParaRPr lang="en-US" sz="1200" dirty="0">
              <a:solidFill>
                <a:srgbClr val="000000"/>
              </a:solidFill>
              <a:latin typeface="Calibri" panose="020F0502020204030204" pitchFamily="34" charset="0"/>
              <a:cs typeface="Calibri" panose="020F0502020204030204" pitchFamily="34" charset="0"/>
            </a:endParaRPr>
          </a:p>
        </p:txBody>
      </p:sp>
      <p:sp>
        <p:nvSpPr>
          <p:cNvPr id="9230" name="Text Box 14"/>
          <p:cNvSpPr txBox="1">
            <a:spLocks noChangeArrowheads="1"/>
          </p:cNvSpPr>
          <p:nvPr/>
        </p:nvSpPr>
        <p:spPr bwMode="auto">
          <a:xfrm>
            <a:off x="115759" y="487026"/>
            <a:ext cx="26940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fontAlgn="base">
              <a:spcBef>
                <a:spcPct val="0"/>
              </a:spcBef>
              <a:spcAft>
                <a:spcPct val="0"/>
              </a:spcAft>
            </a:pPr>
            <a:r>
              <a:rPr lang="en-GB" sz="1600" dirty="0" smtClean="0">
                <a:solidFill>
                  <a:srgbClr val="000000"/>
                </a:solidFill>
                <a:latin typeface="Calibri" panose="020F0502020204030204" pitchFamily="34" charset="0"/>
                <a:ea typeface="Arial Unicode MS" pitchFamily="34" charset="-128"/>
                <a:cs typeface="Calibri" panose="020F0502020204030204" pitchFamily="34" charset="0"/>
              </a:rPr>
              <a:t>February 2015 – January 2016</a:t>
            </a:r>
            <a:endParaRPr lang="en-GB" sz="1600" dirty="0">
              <a:solidFill>
                <a:srgbClr val="000000"/>
              </a:solidFill>
              <a:latin typeface="Calibri" panose="020F0502020204030204" pitchFamily="34" charset="0"/>
              <a:ea typeface="Arial Unicode MS" pitchFamily="34" charset="-128"/>
              <a:cs typeface="Calibri" panose="020F0502020204030204" pitchFamily="34" charset="0"/>
            </a:endParaRPr>
          </a:p>
        </p:txBody>
      </p:sp>
      <p:sp>
        <p:nvSpPr>
          <p:cNvPr id="18" name="Rectangle 47"/>
          <p:cNvSpPr>
            <a:spLocks noChangeArrowheads="1"/>
          </p:cNvSpPr>
          <p:nvPr/>
        </p:nvSpPr>
        <p:spPr bwMode="auto">
          <a:xfrm>
            <a:off x="3176" y="6396337"/>
            <a:ext cx="5081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GB" sz="600" dirty="0">
                <a:solidFill>
                  <a:srgbClr val="000000"/>
                </a:solidFill>
                <a:latin typeface="Calibri" panose="020F0502020204030204" pitchFamily="34" charset="0"/>
                <a:cs typeface="Calibri" panose="020F0502020204030204" pitchFamily="34"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p>
          <a:p>
            <a:pPr eaLnBrk="0" fontAlgn="base" hangingPunct="0">
              <a:spcBef>
                <a:spcPct val="0"/>
              </a:spcBef>
              <a:spcAft>
                <a:spcPct val="0"/>
              </a:spcAft>
            </a:pPr>
            <a:r>
              <a:rPr lang="en-GB" sz="600" dirty="0">
                <a:solidFill>
                  <a:srgbClr val="000000"/>
                </a:solidFill>
                <a:latin typeface="Calibri" panose="020F0502020204030204" pitchFamily="34" charset="0"/>
                <a:cs typeface="Calibri" panose="020F0502020204030204" pitchFamily="34" charset="0"/>
                <a:sym typeface="Symbol" pitchFamily="18" charset="2"/>
              </a:rPr>
              <a:t>© </a:t>
            </a:r>
            <a:r>
              <a:rPr lang="en-GB" sz="600" dirty="0">
                <a:solidFill>
                  <a:srgbClr val="000000"/>
                </a:solidFill>
                <a:latin typeface="Calibri" panose="020F0502020204030204" pitchFamily="34" charset="0"/>
                <a:cs typeface="Calibri" panose="020F0502020204030204" pitchFamily="34" charset="0"/>
              </a:rPr>
              <a:t>WHO </a:t>
            </a:r>
            <a:r>
              <a:rPr lang="en-GB" sz="600" dirty="0" smtClean="0">
                <a:solidFill>
                  <a:srgbClr val="000000"/>
                </a:solidFill>
                <a:latin typeface="Calibri" panose="020F0502020204030204" pitchFamily="34" charset="0"/>
                <a:cs typeface="Calibri" panose="020F0502020204030204" pitchFamily="34" charset="0"/>
              </a:rPr>
              <a:t>2017. </a:t>
            </a:r>
            <a:r>
              <a:rPr lang="en-GB" sz="600" dirty="0">
                <a:solidFill>
                  <a:srgbClr val="000000"/>
                </a:solidFill>
                <a:latin typeface="Calibri" panose="020F0502020204030204" pitchFamily="34" charset="0"/>
                <a:cs typeface="Calibri" panose="020F0502020204030204" pitchFamily="34" charset="0"/>
              </a:rPr>
              <a:t>All rights reserved</a:t>
            </a:r>
          </a:p>
        </p:txBody>
      </p:sp>
      <p:sp>
        <p:nvSpPr>
          <p:cNvPr id="9221" name="Rectangle 5"/>
          <p:cNvSpPr>
            <a:spLocks noChangeArrowheads="1"/>
          </p:cNvSpPr>
          <p:nvPr/>
        </p:nvSpPr>
        <p:spPr bwMode="auto">
          <a:xfrm>
            <a:off x="381600" y="4212080"/>
            <a:ext cx="381000" cy="228600"/>
          </a:xfrm>
          <a:prstGeom prst="rect">
            <a:avLst/>
          </a:prstGeom>
          <a:solidFill>
            <a:srgbClr val="FF0000"/>
          </a:solidFill>
          <a:ln w="9525">
            <a:solidFill>
              <a:schemeClr val="tx1"/>
            </a:solidFill>
            <a:miter lim="800000"/>
            <a:headEnd/>
            <a:tailEnd/>
          </a:ln>
          <a:effectLst/>
          <a:extLst/>
        </p:spPr>
        <p:txBody>
          <a:bodyPr wrap="none" anchor="ctr"/>
          <a:lstStyle/>
          <a:p>
            <a:pPr fontAlgn="base">
              <a:spcBef>
                <a:spcPct val="0"/>
              </a:spcBef>
              <a:spcAft>
                <a:spcPct val="0"/>
              </a:spcAft>
            </a:pPr>
            <a:endParaRPr lang="en-US" sz="1200" dirty="0">
              <a:solidFill>
                <a:srgbClr val="000000"/>
              </a:solidFill>
              <a:latin typeface="Calibri" panose="020F0502020204030204" pitchFamily="34" charset="0"/>
              <a:cs typeface="Calibri" panose="020F0502020204030204" pitchFamily="34" charset="0"/>
            </a:endParaRPr>
          </a:p>
        </p:txBody>
      </p:sp>
      <p:sp>
        <p:nvSpPr>
          <p:cNvPr id="9222" name="Rectangle 6"/>
          <p:cNvSpPr>
            <a:spLocks noChangeArrowheads="1"/>
          </p:cNvSpPr>
          <p:nvPr/>
        </p:nvSpPr>
        <p:spPr bwMode="auto">
          <a:xfrm>
            <a:off x="381600" y="4520466"/>
            <a:ext cx="3810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1200" dirty="0">
              <a:solidFill>
                <a:srgbClr val="000000"/>
              </a:solidFill>
              <a:latin typeface="Calibri" panose="020F0502020204030204" pitchFamily="34" charset="0"/>
              <a:cs typeface="Calibri" panose="020F0502020204030204" pitchFamily="34" charset="0"/>
            </a:endParaRPr>
          </a:p>
        </p:txBody>
      </p:sp>
      <p:sp>
        <p:nvSpPr>
          <p:cNvPr id="9223" name="Rectangle 7"/>
          <p:cNvSpPr>
            <a:spLocks noChangeArrowheads="1"/>
          </p:cNvSpPr>
          <p:nvPr/>
        </p:nvSpPr>
        <p:spPr bwMode="auto">
          <a:xfrm>
            <a:off x="381600" y="4844287"/>
            <a:ext cx="381000" cy="22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latin typeface="Calibri" panose="020F0502020204030204" pitchFamily="34" charset="0"/>
              <a:cs typeface="Calibri" panose="020F0502020204030204" pitchFamily="34" charset="0"/>
            </a:endParaRPr>
          </a:p>
        </p:txBody>
      </p:sp>
      <p:sp>
        <p:nvSpPr>
          <p:cNvPr id="9224" name="Text Box 8"/>
          <p:cNvSpPr txBox="1">
            <a:spLocks noChangeArrowheads="1"/>
          </p:cNvSpPr>
          <p:nvPr/>
        </p:nvSpPr>
        <p:spPr bwMode="auto">
          <a:xfrm>
            <a:off x="781641" y="4177408"/>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fontAlgn="base">
              <a:spcBef>
                <a:spcPct val="0"/>
              </a:spcBef>
              <a:spcAft>
                <a:spcPct val="0"/>
              </a:spcAft>
            </a:pPr>
            <a:r>
              <a:rPr lang="en-GB" sz="1200" dirty="0">
                <a:solidFill>
                  <a:srgbClr val="000000"/>
                </a:solidFill>
                <a:latin typeface="Calibri" panose="020F0502020204030204" pitchFamily="34" charset="0"/>
                <a:cs typeface="Calibri" panose="020F0502020204030204" pitchFamily="34" charset="0"/>
              </a:rPr>
              <a:t>&lt; 0.5</a:t>
            </a:r>
          </a:p>
        </p:txBody>
      </p:sp>
      <p:sp>
        <p:nvSpPr>
          <p:cNvPr id="9225" name="Text Box 9"/>
          <p:cNvSpPr txBox="1">
            <a:spLocks noChangeArrowheads="1"/>
          </p:cNvSpPr>
          <p:nvPr/>
        </p:nvSpPr>
        <p:spPr bwMode="auto">
          <a:xfrm>
            <a:off x="773329" y="4487465"/>
            <a:ext cx="7713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fontAlgn="base">
              <a:spcBef>
                <a:spcPct val="0"/>
              </a:spcBef>
              <a:spcAft>
                <a:spcPct val="0"/>
              </a:spcAft>
            </a:pPr>
            <a:r>
              <a:rPr lang="en-GB" sz="1200" dirty="0" smtClean="0">
                <a:solidFill>
                  <a:srgbClr val="000000"/>
                </a:solidFill>
                <a:latin typeface="Calibri" panose="020F0502020204030204" pitchFamily="34" charset="0"/>
                <a:cs typeface="Calibri" panose="020F0502020204030204" pitchFamily="34" charset="0"/>
              </a:rPr>
              <a:t>0.5 </a:t>
            </a:r>
            <a:r>
              <a:rPr lang="en-GB" sz="1200" dirty="0">
                <a:solidFill>
                  <a:srgbClr val="000000"/>
                </a:solidFill>
                <a:latin typeface="Calibri" panose="020F0502020204030204" pitchFamily="34" charset="0"/>
                <a:cs typeface="Calibri" panose="020F0502020204030204" pitchFamily="34" charset="0"/>
              </a:rPr>
              <a:t>- </a:t>
            </a:r>
            <a:r>
              <a:rPr lang="en-GB" sz="1200" dirty="0" smtClean="0">
                <a:solidFill>
                  <a:srgbClr val="000000"/>
                </a:solidFill>
                <a:latin typeface="Calibri" panose="020F0502020204030204" pitchFamily="34" charset="0"/>
                <a:cs typeface="Calibri" panose="020F0502020204030204" pitchFamily="34" charset="0"/>
              </a:rPr>
              <a:t>0.99</a:t>
            </a:r>
            <a:endParaRPr lang="en-GB" sz="1200" dirty="0">
              <a:solidFill>
                <a:srgbClr val="000000"/>
              </a:solidFill>
              <a:latin typeface="Calibri" panose="020F0502020204030204" pitchFamily="34" charset="0"/>
              <a:cs typeface="Calibri" panose="020F0502020204030204" pitchFamily="34" charset="0"/>
            </a:endParaRPr>
          </a:p>
        </p:txBody>
      </p:sp>
      <p:sp>
        <p:nvSpPr>
          <p:cNvPr id="9226" name="Text Box 10"/>
          <p:cNvSpPr txBox="1">
            <a:spLocks noChangeArrowheads="1"/>
          </p:cNvSpPr>
          <p:nvPr/>
        </p:nvSpPr>
        <p:spPr bwMode="auto">
          <a:xfrm>
            <a:off x="771270" y="4803849"/>
            <a:ext cx="3754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fontAlgn="base">
              <a:spcBef>
                <a:spcPct val="0"/>
              </a:spcBef>
              <a:spcAft>
                <a:spcPct val="0"/>
              </a:spcAft>
            </a:pPr>
            <a:r>
              <a:rPr lang="en-GB" sz="1200" u="sng" dirty="0" smtClean="0">
                <a:solidFill>
                  <a:srgbClr val="000000"/>
                </a:solidFill>
                <a:latin typeface="Calibri" panose="020F0502020204030204" pitchFamily="34" charset="0"/>
                <a:cs typeface="Calibri" panose="020F0502020204030204" pitchFamily="34" charset="0"/>
              </a:rPr>
              <a:t>&gt;</a:t>
            </a:r>
            <a:r>
              <a:rPr lang="en-GB" sz="1200" dirty="0" smtClean="0">
                <a:solidFill>
                  <a:srgbClr val="000000"/>
                </a:solidFill>
                <a:latin typeface="Calibri" panose="020F0502020204030204" pitchFamily="34" charset="0"/>
                <a:cs typeface="Calibri" panose="020F0502020204030204" pitchFamily="34" charset="0"/>
              </a:rPr>
              <a:t> </a:t>
            </a:r>
            <a:r>
              <a:rPr lang="en-GB" sz="1200" dirty="0">
                <a:solidFill>
                  <a:srgbClr val="000000"/>
                </a:solidFill>
                <a:latin typeface="Calibri" panose="020F0502020204030204" pitchFamily="34" charset="0"/>
                <a:cs typeface="Calibri" panose="020F0502020204030204" pitchFamily="34" charset="0"/>
              </a:rPr>
              <a:t>1</a:t>
            </a:r>
          </a:p>
        </p:txBody>
      </p:sp>
      <p:sp>
        <p:nvSpPr>
          <p:cNvPr id="9228" name="Text Box 12"/>
          <p:cNvSpPr txBox="1">
            <a:spLocks noChangeArrowheads="1"/>
          </p:cNvSpPr>
          <p:nvPr/>
        </p:nvSpPr>
        <p:spPr bwMode="auto">
          <a:xfrm>
            <a:off x="790247" y="5136988"/>
            <a:ext cx="17634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fontAlgn="base">
              <a:spcBef>
                <a:spcPct val="0"/>
              </a:spcBef>
              <a:spcAft>
                <a:spcPct val="0"/>
              </a:spcAft>
            </a:pPr>
            <a:r>
              <a:rPr lang="en-GB" sz="1200" dirty="0">
                <a:solidFill>
                  <a:srgbClr val="000000"/>
                </a:solidFill>
                <a:latin typeface="Calibri" panose="020F0502020204030204" pitchFamily="34" charset="0"/>
                <a:cs typeface="Calibri" panose="020F0502020204030204" pitchFamily="34" charset="0"/>
              </a:rPr>
              <a:t>No AFP Surveillance/data</a:t>
            </a:r>
          </a:p>
        </p:txBody>
      </p:sp>
      <p:sp>
        <p:nvSpPr>
          <p:cNvPr id="19" name="Rectangle 11"/>
          <p:cNvSpPr>
            <a:spLocks noChangeArrowheads="1"/>
          </p:cNvSpPr>
          <p:nvPr/>
        </p:nvSpPr>
        <p:spPr bwMode="auto">
          <a:xfrm>
            <a:off x="381600" y="5161969"/>
            <a:ext cx="381000" cy="228600"/>
          </a:xfrm>
          <a:prstGeom prst="rect">
            <a:avLst/>
          </a:prstGeom>
          <a:ln w="9525">
            <a:headEnd/>
            <a:tailEnd/>
          </a:ln>
          <a:extLst/>
        </p:spPr>
        <p:style>
          <a:lnRef idx="2">
            <a:schemeClr val="dk1"/>
          </a:lnRef>
          <a:fillRef idx="1">
            <a:schemeClr val="lt1"/>
          </a:fillRef>
          <a:effectRef idx="0">
            <a:schemeClr val="dk1"/>
          </a:effectRef>
          <a:fontRef idx="minor">
            <a:schemeClr val="dk1"/>
          </a:fontRef>
        </p:style>
        <p:txBody>
          <a:bodyPr wrap="none" anchor="ctr"/>
          <a:lstStyle/>
          <a:p>
            <a:pPr fontAlgn="base">
              <a:spcBef>
                <a:spcPct val="0"/>
              </a:spcBef>
              <a:spcAft>
                <a:spcPct val="0"/>
              </a:spcAft>
            </a:pPr>
            <a:endParaRPr lang="en-US" sz="1200" dirty="0">
              <a:solidFill>
                <a:srgbClr val="000000"/>
              </a:solidFill>
              <a:latin typeface="Calibri" panose="020F0502020204030204" pitchFamily="34" charset="0"/>
              <a:cs typeface="Calibri" panose="020F0502020204030204" pitchFamily="34" charset="0"/>
            </a:endParaRPr>
          </a:p>
        </p:txBody>
      </p:sp>
      <p:sp>
        <p:nvSpPr>
          <p:cNvPr id="21" name="Text Box 14"/>
          <p:cNvSpPr txBox="1">
            <a:spLocks noChangeArrowheads="1"/>
          </p:cNvSpPr>
          <p:nvPr/>
        </p:nvSpPr>
        <p:spPr bwMode="auto">
          <a:xfrm>
            <a:off x="5771073" y="3230505"/>
            <a:ext cx="30852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fontAlgn="base">
              <a:spcBef>
                <a:spcPct val="0"/>
              </a:spcBef>
              <a:spcAft>
                <a:spcPct val="0"/>
              </a:spcAft>
            </a:pPr>
            <a:r>
              <a:rPr lang="en-GB" sz="1600" dirty="0" smtClean="0">
                <a:solidFill>
                  <a:srgbClr val="000000"/>
                </a:solidFill>
                <a:latin typeface="Calibri" panose="020F0502020204030204" pitchFamily="34" charset="0"/>
                <a:ea typeface="Arial Unicode MS" pitchFamily="34" charset="-128"/>
                <a:cs typeface="Calibri" panose="020F0502020204030204" pitchFamily="34" charset="0"/>
              </a:rPr>
              <a:t>February 2016 – January 2017</a:t>
            </a:r>
            <a:endParaRPr lang="en-GB" sz="1600" dirty="0">
              <a:solidFill>
                <a:srgbClr val="000000"/>
              </a:solidFill>
              <a:latin typeface="Calibri" panose="020F0502020204030204" pitchFamily="34" charset="0"/>
              <a:ea typeface="Arial Unicode MS" pitchFamily="34" charset="-128"/>
              <a:cs typeface="Calibri" panose="020F0502020204030204"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9" y="804657"/>
            <a:ext cx="5518922" cy="25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990" y="3542676"/>
            <a:ext cx="5668748" cy="256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Date Placeholder 3"/>
          <p:cNvSpPr txBox="1">
            <a:spLocks/>
          </p:cNvSpPr>
          <p:nvPr/>
        </p:nvSpPr>
        <p:spPr bwMode="auto">
          <a:xfrm>
            <a:off x="6516134" y="6190603"/>
            <a:ext cx="2594918" cy="34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000" b="1">
                <a:solidFill>
                  <a:schemeClr val="tx1"/>
                </a:solidFill>
                <a:latin typeface="Arial" pitchFamily="34" charset="0"/>
                <a:cs typeface="Arial" pitchFamily="34" charset="0"/>
              </a:defRPr>
            </a:lvl1pPr>
            <a:lvl2pPr marL="742950" indent="-285750" eaLnBrk="0" hangingPunct="0">
              <a:defRPr sz="1000" b="1">
                <a:solidFill>
                  <a:schemeClr val="tx1"/>
                </a:solidFill>
                <a:latin typeface="Arial" pitchFamily="34" charset="0"/>
                <a:cs typeface="Arial" pitchFamily="34" charset="0"/>
              </a:defRPr>
            </a:lvl2pPr>
            <a:lvl3pPr marL="1143000" indent="-228600" eaLnBrk="0" hangingPunct="0">
              <a:defRPr sz="1000" b="1">
                <a:solidFill>
                  <a:schemeClr val="tx1"/>
                </a:solidFill>
                <a:latin typeface="Arial" pitchFamily="34" charset="0"/>
                <a:cs typeface="Arial" pitchFamily="34" charset="0"/>
              </a:defRPr>
            </a:lvl3pPr>
            <a:lvl4pPr marL="1600200" indent="-228600" eaLnBrk="0" hangingPunct="0">
              <a:defRPr sz="1000" b="1">
                <a:solidFill>
                  <a:schemeClr val="tx1"/>
                </a:solidFill>
                <a:latin typeface="Arial" pitchFamily="34" charset="0"/>
                <a:cs typeface="Arial" pitchFamily="34" charset="0"/>
              </a:defRPr>
            </a:lvl4pPr>
            <a:lvl5pPr marL="2057400" indent="-228600" eaLnBrk="0" hangingPunct="0">
              <a:defRPr sz="1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cs typeface="Arial" pitchFamily="34" charset="0"/>
              </a:defRPr>
            </a:lvl9pPr>
          </a:lstStyle>
          <a:p>
            <a:pPr eaLnBrk="1" fontAlgn="base" hangingPunct="1">
              <a:spcBef>
                <a:spcPct val="0"/>
              </a:spcBef>
              <a:spcAft>
                <a:spcPct val="0"/>
              </a:spcAft>
            </a:pPr>
            <a:r>
              <a:rPr lang="en-GB" sz="1200" b="0" dirty="0">
                <a:solidFill>
                  <a:srgbClr val="000000"/>
                </a:solidFill>
                <a:latin typeface="Calibri" panose="020F0502020204030204" pitchFamily="34" charset="0"/>
                <a:cs typeface="Calibri" panose="020F0502020204030204" pitchFamily="34" charset="0"/>
              </a:rPr>
              <a:t>Data in WHO </a:t>
            </a:r>
            <a:r>
              <a:rPr lang="en-GB" sz="1200" b="0" dirty="0" smtClean="0">
                <a:solidFill>
                  <a:srgbClr val="000000"/>
                </a:solidFill>
                <a:latin typeface="Calibri" panose="020F0502020204030204" pitchFamily="34" charset="0"/>
                <a:cs typeface="Calibri" panose="020F0502020204030204" pitchFamily="34" charset="0"/>
              </a:rPr>
              <a:t>HQ as </a:t>
            </a:r>
            <a:r>
              <a:rPr lang="en-GB" sz="1200" b="0" dirty="0">
                <a:solidFill>
                  <a:srgbClr val="000000"/>
                </a:solidFill>
                <a:latin typeface="Calibri" panose="020F0502020204030204" pitchFamily="34" charset="0"/>
                <a:cs typeface="Calibri" panose="020F0502020204030204" pitchFamily="34" charset="0"/>
              </a:rPr>
              <a:t>of </a:t>
            </a:r>
            <a:r>
              <a:rPr lang="en-GB" sz="1200" b="0" dirty="0" smtClean="0">
                <a:solidFill>
                  <a:srgbClr val="000000"/>
                </a:solidFill>
                <a:latin typeface="Calibri" panose="020F0502020204030204" pitchFamily="34" charset="0"/>
                <a:cs typeface="Calibri" panose="020F0502020204030204" pitchFamily="34" charset="0"/>
              </a:rPr>
              <a:t>14 March 2017</a:t>
            </a:r>
            <a:endParaRPr lang="en-GB" sz="1200" b="0" dirty="0">
              <a:solidFill>
                <a:srgbClr val="000000"/>
              </a:solidFill>
              <a:latin typeface="Calibri" panose="020F0502020204030204" pitchFamily="34" charset="0"/>
              <a:cs typeface="Calibri" panose="020F0502020204030204" pitchFamily="34" charset="0"/>
            </a:endParaRPr>
          </a:p>
        </p:txBody>
      </p:sp>
      <p:sp>
        <p:nvSpPr>
          <p:cNvPr id="23" name="Title 1"/>
          <p:cNvSpPr txBox="1">
            <a:spLocks/>
          </p:cNvSpPr>
          <p:nvPr/>
        </p:nvSpPr>
        <p:spPr>
          <a:xfrm>
            <a:off x="3176" y="-27383"/>
            <a:ext cx="9144000" cy="497061"/>
          </a:xfrm>
          <a:prstGeom prst="rect">
            <a:avLst/>
          </a:prstGeom>
          <a:solidFill>
            <a:srgbClr val="4F81BD">
              <a:lumMod val="40000"/>
              <a:lumOff val="60000"/>
            </a:srgbClr>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i="1" dirty="0">
                <a:latin typeface="Calibri" panose="020F0502020204030204" pitchFamily="34" charset="0"/>
                <a:cs typeface="Calibri" panose="020F0502020204030204" pitchFamily="34" charset="0"/>
              </a:rPr>
              <a:t>Non-polio AFP </a:t>
            </a:r>
            <a:r>
              <a:rPr lang="en-GB" sz="3200" i="1" dirty="0" smtClean="0">
                <a:latin typeface="Calibri" panose="020F0502020204030204" pitchFamily="34" charset="0"/>
                <a:cs typeface="Calibri" panose="020F0502020204030204" pitchFamily="34" charset="0"/>
              </a:rPr>
              <a:t>Rate, Worldwide, by Country</a:t>
            </a:r>
            <a:endParaRPr kumimoji="0" lang="en-GB" sz="3200" b="0" i="1" u="none" strike="noStrike" kern="1200" cap="none" spc="0" normalizeH="0" baseline="0" noProof="0" dirty="0">
              <a:ln>
                <a:noFill/>
              </a:ln>
              <a:solidFill>
                <a:srgbClr val="1F497D">
                  <a:lumMod val="50000"/>
                </a:srgbClr>
              </a:solidFill>
              <a:effectLst/>
              <a:uLnTx/>
              <a:uFillTx/>
              <a:latin typeface="Calibri"/>
            </a:endParaRPr>
          </a:p>
        </p:txBody>
      </p:sp>
    </p:spTree>
    <p:extLst>
      <p:ext uri="{BB962C8B-B14F-4D97-AF65-F5344CB8AC3E}">
        <p14:creationId xmlns:p14="http://schemas.microsoft.com/office/powerpoint/2010/main" val="187822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33"/>
          <p:cNvSpPr txBox="1">
            <a:spLocks noChangeArrowheads="1"/>
          </p:cNvSpPr>
          <p:nvPr/>
        </p:nvSpPr>
        <p:spPr bwMode="auto">
          <a:xfrm>
            <a:off x="62570" y="700011"/>
            <a:ext cx="176009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fontAlgn="base">
              <a:spcBef>
                <a:spcPct val="0"/>
              </a:spcBef>
              <a:spcAft>
                <a:spcPct val="0"/>
              </a:spcAft>
            </a:pPr>
            <a:r>
              <a:rPr lang="en-GB" sz="1600" dirty="0">
                <a:solidFill>
                  <a:srgbClr val="000000"/>
                </a:solidFill>
                <a:latin typeface="Calibri" panose="020F0502020204030204" pitchFamily="34" charset="0"/>
                <a:ea typeface="Arial Unicode MS" pitchFamily="34" charset="-128"/>
                <a:cs typeface="Calibri" panose="020F0502020204030204" pitchFamily="34" charset="0"/>
              </a:rPr>
              <a:t>Non-polio AFP rate</a:t>
            </a:r>
          </a:p>
        </p:txBody>
      </p:sp>
      <p:sp>
        <p:nvSpPr>
          <p:cNvPr id="11282" name="Text Box 46"/>
          <p:cNvSpPr txBox="1">
            <a:spLocks noChangeArrowheads="1"/>
          </p:cNvSpPr>
          <p:nvPr/>
        </p:nvSpPr>
        <p:spPr bwMode="auto">
          <a:xfrm>
            <a:off x="4594234" y="2804046"/>
            <a:ext cx="32848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fontAlgn="base">
              <a:spcBef>
                <a:spcPct val="0"/>
              </a:spcBef>
              <a:spcAft>
                <a:spcPct val="0"/>
              </a:spcAft>
            </a:pPr>
            <a:r>
              <a:rPr lang="en-GB" sz="1600" dirty="0">
                <a:solidFill>
                  <a:srgbClr val="000000"/>
                </a:solidFill>
                <a:latin typeface="Calibri" panose="020F0502020204030204" pitchFamily="34" charset="0"/>
                <a:cs typeface="Calibri" panose="020F0502020204030204" pitchFamily="34" charset="0"/>
              </a:rPr>
              <a:t>Adequate stool collection percentage</a:t>
            </a:r>
          </a:p>
        </p:txBody>
      </p:sp>
      <p:sp>
        <p:nvSpPr>
          <p:cNvPr id="23" name="Rectangle 47"/>
          <p:cNvSpPr>
            <a:spLocks noChangeArrowheads="1"/>
          </p:cNvSpPr>
          <p:nvPr/>
        </p:nvSpPr>
        <p:spPr bwMode="auto">
          <a:xfrm>
            <a:off x="3176" y="6396337"/>
            <a:ext cx="5081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GB" sz="600" dirty="0">
                <a:solidFill>
                  <a:srgbClr val="000000"/>
                </a:solidFill>
                <a:latin typeface="Calibri" panose="020F0502020204030204" pitchFamily="34" charset="0"/>
                <a:cs typeface="Calibri" panose="020F0502020204030204" pitchFamily="34"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p>
          <a:p>
            <a:pPr eaLnBrk="0" fontAlgn="base" hangingPunct="0">
              <a:spcBef>
                <a:spcPct val="0"/>
              </a:spcBef>
              <a:spcAft>
                <a:spcPct val="0"/>
              </a:spcAft>
            </a:pPr>
            <a:r>
              <a:rPr lang="en-GB" sz="600" dirty="0">
                <a:solidFill>
                  <a:srgbClr val="000000"/>
                </a:solidFill>
                <a:latin typeface="Calibri" panose="020F0502020204030204" pitchFamily="34" charset="0"/>
                <a:cs typeface="Calibri" panose="020F0502020204030204" pitchFamily="34" charset="0"/>
                <a:sym typeface="Symbol" pitchFamily="18" charset="2"/>
              </a:rPr>
              <a:t>© </a:t>
            </a:r>
            <a:r>
              <a:rPr lang="en-GB" sz="600" dirty="0">
                <a:solidFill>
                  <a:srgbClr val="000000"/>
                </a:solidFill>
                <a:latin typeface="Calibri" panose="020F0502020204030204" pitchFamily="34" charset="0"/>
                <a:cs typeface="Calibri" panose="020F0502020204030204" pitchFamily="34" charset="0"/>
              </a:rPr>
              <a:t>WHO </a:t>
            </a:r>
            <a:r>
              <a:rPr lang="en-GB" sz="600" dirty="0" smtClean="0">
                <a:solidFill>
                  <a:srgbClr val="000000"/>
                </a:solidFill>
                <a:latin typeface="Calibri" panose="020F0502020204030204" pitchFamily="34" charset="0"/>
                <a:cs typeface="Calibri" panose="020F0502020204030204" pitchFamily="34" charset="0"/>
              </a:rPr>
              <a:t>2017. </a:t>
            </a:r>
            <a:r>
              <a:rPr lang="en-GB" sz="600" dirty="0">
                <a:solidFill>
                  <a:srgbClr val="000000"/>
                </a:solidFill>
                <a:latin typeface="Calibri" panose="020F0502020204030204" pitchFamily="34" charset="0"/>
                <a:cs typeface="Calibri" panose="020F0502020204030204" pitchFamily="34" charset="0"/>
              </a:rPr>
              <a:t>All rights reserved</a:t>
            </a:r>
          </a:p>
        </p:txBody>
      </p:sp>
      <p:grpSp>
        <p:nvGrpSpPr>
          <p:cNvPr id="7" name="Group 6"/>
          <p:cNvGrpSpPr/>
          <p:nvPr/>
        </p:nvGrpSpPr>
        <p:grpSpPr>
          <a:xfrm>
            <a:off x="2744075" y="4934761"/>
            <a:ext cx="1448240" cy="1045527"/>
            <a:chOff x="3608365" y="5270867"/>
            <a:chExt cx="1448240" cy="1045527"/>
          </a:xfrm>
        </p:grpSpPr>
        <p:sp>
          <p:nvSpPr>
            <p:cNvPr id="11276" name="Rectangle 40"/>
            <p:cNvSpPr>
              <a:spLocks noChangeAspect="1" noChangeArrowheads="1"/>
            </p:cNvSpPr>
            <p:nvPr/>
          </p:nvSpPr>
          <p:spPr bwMode="auto">
            <a:xfrm>
              <a:off x="3832342" y="5380038"/>
              <a:ext cx="244475" cy="1460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latin typeface="Calibri" panose="020F0502020204030204" pitchFamily="34" charset="0"/>
                <a:cs typeface="Calibri" panose="020F0502020204030204" pitchFamily="34" charset="0"/>
              </a:endParaRPr>
            </a:p>
          </p:txBody>
        </p:sp>
        <p:sp>
          <p:nvSpPr>
            <p:cNvPr id="11277" name="Rectangle 41"/>
            <p:cNvSpPr>
              <a:spLocks noChangeAspect="1" noChangeArrowheads="1"/>
            </p:cNvSpPr>
            <p:nvPr/>
          </p:nvSpPr>
          <p:spPr bwMode="auto">
            <a:xfrm>
              <a:off x="3832342" y="5703888"/>
              <a:ext cx="244475" cy="1460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200" dirty="0">
                <a:solidFill>
                  <a:srgbClr val="000000"/>
                </a:solidFill>
                <a:latin typeface="Calibri" panose="020F0502020204030204" pitchFamily="34" charset="0"/>
                <a:cs typeface="Calibri" panose="020F0502020204030204" pitchFamily="34" charset="0"/>
              </a:endParaRPr>
            </a:p>
          </p:txBody>
        </p:sp>
        <p:sp>
          <p:nvSpPr>
            <p:cNvPr id="11278" name="Rectangle 42"/>
            <p:cNvSpPr>
              <a:spLocks noChangeAspect="1" noChangeArrowheads="1"/>
            </p:cNvSpPr>
            <p:nvPr/>
          </p:nvSpPr>
          <p:spPr bwMode="auto">
            <a:xfrm>
              <a:off x="3832342" y="6015038"/>
              <a:ext cx="244475" cy="14605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latin typeface="Calibri" panose="020F0502020204030204" pitchFamily="34" charset="0"/>
                <a:cs typeface="Calibri" panose="020F0502020204030204" pitchFamily="34" charset="0"/>
              </a:endParaRPr>
            </a:p>
          </p:txBody>
        </p:sp>
        <p:sp>
          <p:nvSpPr>
            <p:cNvPr id="11279" name="Text Box 43"/>
            <p:cNvSpPr txBox="1">
              <a:spLocks noChangeArrowheads="1"/>
            </p:cNvSpPr>
            <p:nvPr/>
          </p:nvSpPr>
          <p:spPr bwMode="auto">
            <a:xfrm>
              <a:off x="4092692" y="5297488"/>
              <a:ext cx="5645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fontAlgn="base">
                <a:spcBef>
                  <a:spcPct val="0"/>
                </a:spcBef>
                <a:spcAft>
                  <a:spcPct val="0"/>
                </a:spcAft>
              </a:pPr>
              <a:r>
                <a:rPr lang="en-GB" sz="1200" dirty="0">
                  <a:solidFill>
                    <a:srgbClr val="000000"/>
                  </a:solidFill>
                  <a:latin typeface="Calibri" panose="020F0502020204030204" pitchFamily="34" charset="0"/>
                  <a:cs typeface="Calibri" panose="020F0502020204030204" pitchFamily="34" charset="0"/>
                </a:rPr>
                <a:t>&lt; 50%</a:t>
              </a:r>
            </a:p>
          </p:txBody>
        </p:sp>
        <p:sp>
          <p:nvSpPr>
            <p:cNvPr id="11280" name="Text Box 44"/>
            <p:cNvSpPr txBox="1">
              <a:spLocks noChangeArrowheads="1"/>
            </p:cNvSpPr>
            <p:nvPr/>
          </p:nvSpPr>
          <p:spPr bwMode="auto">
            <a:xfrm>
              <a:off x="4097454" y="5638800"/>
              <a:ext cx="95250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fontAlgn="base">
                <a:spcBef>
                  <a:spcPct val="0"/>
                </a:spcBef>
                <a:spcAft>
                  <a:spcPct val="0"/>
                </a:spcAft>
              </a:pPr>
              <a:r>
                <a:rPr lang="en-GB" sz="1200" dirty="0">
                  <a:solidFill>
                    <a:srgbClr val="000000"/>
                  </a:solidFill>
                  <a:latin typeface="Calibri" panose="020F0502020204030204" pitchFamily="34" charset="0"/>
                  <a:cs typeface="Calibri" panose="020F0502020204030204" pitchFamily="34" charset="0"/>
                </a:rPr>
                <a:t>50 – 79.99%</a:t>
              </a:r>
            </a:p>
          </p:txBody>
        </p:sp>
        <p:sp>
          <p:nvSpPr>
            <p:cNvPr id="11281" name="Text Box 45"/>
            <p:cNvSpPr txBox="1">
              <a:spLocks noChangeArrowheads="1"/>
            </p:cNvSpPr>
            <p:nvPr/>
          </p:nvSpPr>
          <p:spPr bwMode="auto">
            <a:xfrm>
              <a:off x="4092692" y="5949950"/>
              <a:ext cx="6415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fontAlgn="base">
                <a:spcBef>
                  <a:spcPct val="0"/>
                </a:spcBef>
                <a:spcAft>
                  <a:spcPct val="0"/>
                </a:spcAft>
              </a:pPr>
              <a:r>
                <a:rPr lang="en-GB" sz="1200" dirty="0">
                  <a:solidFill>
                    <a:srgbClr val="000000"/>
                  </a:solidFill>
                  <a:latin typeface="Calibri" panose="020F0502020204030204" pitchFamily="34" charset="0"/>
                  <a:cs typeface="Calibri" panose="020F0502020204030204" pitchFamily="34" charset="0"/>
                </a:rPr>
                <a:t>&gt;= 80%</a:t>
              </a:r>
            </a:p>
          </p:txBody>
        </p:sp>
        <p:sp>
          <p:nvSpPr>
            <p:cNvPr id="25" name="Rectangle 14"/>
            <p:cNvSpPr>
              <a:spLocks noChangeArrowheads="1"/>
            </p:cNvSpPr>
            <p:nvPr/>
          </p:nvSpPr>
          <p:spPr bwMode="auto">
            <a:xfrm>
              <a:off x="3608365" y="5270867"/>
              <a:ext cx="1448240" cy="10455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latin typeface="Calibri" panose="020F0502020204030204" pitchFamily="34" charset="0"/>
                <a:cs typeface="Calibri" panose="020F0502020204030204" pitchFamily="34" charset="0"/>
              </a:endParaRPr>
            </a:p>
          </p:txBody>
        </p:sp>
      </p:grpSp>
      <p:grpSp>
        <p:nvGrpSpPr>
          <p:cNvPr id="6" name="Group 5"/>
          <p:cNvGrpSpPr/>
          <p:nvPr/>
        </p:nvGrpSpPr>
        <p:grpSpPr>
          <a:xfrm>
            <a:off x="4945914" y="998908"/>
            <a:ext cx="1448240" cy="1045527"/>
            <a:chOff x="4532605" y="1013862"/>
            <a:chExt cx="1448240" cy="1045527"/>
          </a:xfrm>
        </p:grpSpPr>
        <p:grpSp>
          <p:nvGrpSpPr>
            <p:cNvPr id="3" name="Group 2"/>
            <p:cNvGrpSpPr/>
            <p:nvPr/>
          </p:nvGrpSpPr>
          <p:grpSpPr>
            <a:xfrm>
              <a:off x="4757735" y="1096889"/>
              <a:ext cx="949916" cy="859611"/>
              <a:chOff x="5616575" y="1700213"/>
              <a:chExt cx="949916" cy="859611"/>
            </a:xfrm>
          </p:grpSpPr>
          <p:sp>
            <p:nvSpPr>
              <p:cNvPr id="11270" name="Rectangle 34"/>
              <p:cNvSpPr>
                <a:spLocks noChangeAspect="1" noChangeArrowheads="1"/>
              </p:cNvSpPr>
              <p:nvPr/>
            </p:nvSpPr>
            <p:spPr bwMode="auto">
              <a:xfrm>
                <a:off x="5616575" y="1758950"/>
                <a:ext cx="244475" cy="1460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latin typeface="Calibri" panose="020F0502020204030204" pitchFamily="34" charset="0"/>
                  <a:cs typeface="Calibri" panose="020F0502020204030204" pitchFamily="34" charset="0"/>
                </a:endParaRPr>
              </a:p>
            </p:txBody>
          </p:sp>
          <p:sp>
            <p:nvSpPr>
              <p:cNvPr id="11271" name="Rectangle 35"/>
              <p:cNvSpPr>
                <a:spLocks noChangeAspect="1" noChangeArrowheads="1"/>
              </p:cNvSpPr>
              <p:nvPr/>
            </p:nvSpPr>
            <p:spPr bwMode="auto">
              <a:xfrm>
                <a:off x="5616575" y="2066925"/>
                <a:ext cx="244475" cy="1460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200" dirty="0">
                  <a:solidFill>
                    <a:srgbClr val="000000"/>
                  </a:solidFill>
                  <a:latin typeface="Calibri" panose="020F0502020204030204" pitchFamily="34" charset="0"/>
                  <a:cs typeface="Calibri" panose="020F0502020204030204" pitchFamily="34" charset="0"/>
                </a:endParaRPr>
              </a:p>
            </p:txBody>
          </p:sp>
          <p:sp>
            <p:nvSpPr>
              <p:cNvPr id="11272" name="Rectangle 36"/>
              <p:cNvSpPr>
                <a:spLocks noChangeAspect="1" noChangeArrowheads="1"/>
              </p:cNvSpPr>
              <p:nvPr/>
            </p:nvSpPr>
            <p:spPr bwMode="auto">
              <a:xfrm>
                <a:off x="5616575" y="2347913"/>
                <a:ext cx="244475" cy="14605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latin typeface="Calibri" panose="020F0502020204030204" pitchFamily="34" charset="0"/>
                  <a:cs typeface="Calibri" panose="020F0502020204030204" pitchFamily="34" charset="0"/>
                </a:endParaRPr>
              </a:p>
            </p:txBody>
          </p:sp>
          <p:sp>
            <p:nvSpPr>
              <p:cNvPr id="11273" name="Text Box 37"/>
              <p:cNvSpPr txBox="1">
                <a:spLocks noChangeArrowheads="1"/>
              </p:cNvSpPr>
              <p:nvPr/>
            </p:nvSpPr>
            <p:spPr bwMode="auto">
              <a:xfrm>
                <a:off x="5876925" y="1700213"/>
                <a:ext cx="3754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fontAlgn="base">
                  <a:spcBef>
                    <a:spcPct val="0"/>
                  </a:spcBef>
                  <a:spcAft>
                    <a:spcPct val="0"/>
                  </a:spcAft>
                </a:pPr>
                <a:r>
                  <a:rPr lang="en-GB" sz="1200" dirty="0">
                    <a:solidFill>
                      <a:srgbClr val="000000"/>
                    </a:solidFill>
                    <a:latin typeface="Calibri" panose="020F0502020204030204" pitchFamily="34" charset="0"/>
                    <a:cs typeface="Calibri" panose="020F0502020204030204" pitchFamily="34" charset="0"/>
                  </a:rPr>
                  <a:t>&lt; 1</a:t>
                </a:r>
              </a:p>
            </p:txBody>
          </p:sp>
          <p:sp>
            <p:nvSpPr>
              <p:cNvPr id="11274" name="Text Box 38"/>
              <p:cNvSpPr txBox="1">
                <a:spLocks noChangeArrowheads="1"/>
              </p:cNvSpPr>
              <p:nvPr/>
            </p:nvSpPr>
            <p:spPr bwMode="auto">
              <a:xfrm>
                <a:off x="5881688" y="2001838"/>
                <a:ext cx="6848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fontAlgn="base">
                  <a:spcBef>
                    <a:spcPct val="0"/>
                  </a:spcBef>
                  <a:spcAft>
                    <a:spcPct val="0"/>
                  </a:spcAft>
                </a:pPr>
                <a:r>
                  <a:rPr lang="en-GB" sz="1200" dirty="0">
                    <a:solidFill>
                      <a:srgbClr val="000000"/>
                    </a:solidFill>
                    <a:latin typeface="Calibri" panose="020F0502020204030204" pitchFamily="34" charset="0"/>
                    <a:cs typeface="Calibri" panose="020F0502020204030204" pitchFamily="34" charset="0"/>
                  </a:rPr>
                  <a:t>1 – 1.99</a:t>
                </a:r>
              </a:p>
            </p:txBody>
          </p:sp>
          <p:sp>
            <p:nvSpPr>
              <p:cNvPr id="11275" name="Text Box 39"/>
              <p:cNvSpPr txBox="1">
                <a:spLocks noChangeArrowheads="1"/>
              </p:cNvSpPr>
              <p:nvPr/>
            </p:nvSpPr>
            <p:spPr bwMode="auto">
              <a:xfrm>
                <a:off x="5870575" y="2282825"/>
                <a:ext cx="45236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fontAlgn="base">
                  <a:spcBef>
                    <a:spcPct val="0"/>
                  </a:spcBef>
                  <a:spcAft>
                    <a:spcPct val="0"/>
                  </a:spcAft>
                </a:pPr>
                <a:r>
                  <a:rPr lang="en-GB" sz="1200" dirty="0">
                    <a:solidFill>
                      <a:srgbClr val="000000"/>
                    </a:solidFill>
                    <a:latin typeface="Calibri" panose="020F0502020204030204" pitchFamily="34" charset="0"/>
                    <a:cs typeface="Calibri" panose="020F0502020204030204" pitchFamily="34" charset="0"/>
                  </a:rPr>
                  <a:t>&gt;= 2</a:t>
                </a:r>
              </a:p>
            </p:txBody>
          </p:sp>
        </p:grpSp>
        <p:sp>
          <p:nvSpPr>
            <p:cNvPr id="27" name="Rectangle 14"/>
            <p:cNvSpPr>
              <a:spLocks noChangeArrowheads="1"/>
            </p:cNvSpPr>
            <p:nvPr/>
          </p:nvSpPr>
          <p:spPr bwMode="auto">
            <a:xfrm>
              <a:off x="4532605" y="1013862"/>
              <a:ext cx="1448240" cy="10455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latin typeface="Calibri" panose="020F0502020204030204" pitchFamily="34" charset="0"/>
                <a:cs typeface="Calibri" panose="020F0502020204030204" pitchFamily="34" charset="0"/>
              </a:endParaRPr>
            </a:p>
          </p:txBody>
        </p:sp>
      </p:gr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725" y="1007279"/>
            <a:ext cx="4114493" cy="2914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5128" y="3117585"/>
            <a:ext cx="4371657" cy="304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Date Placeholder 3"/>
          <p:cNvSpPr txBox="1">
            <a:spLocks/>
          </p:cNvSpPr>
          <p:nvPr/>
        </p:nvSpPr>
        <p:spPr bwMode="auto">
          <a:xfrm>
            <a:off x="6516134" y="6190603"/>
            <a:ext cx="2594918" cy="34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000" b="1">
                <a:solidFill>
                  <a:schemeClr val="tx1"/>
                </a:solidFill>
                <a:latin typeface="Arial" pitchFamily="34" charset="0"/>
                <a:cs typeface="Arial" pitchFamily="34" charset="0"/>
              </a:defRPr>
            </a:lvl1pPr>
            <a:lvl2pPr marL="742950" indent="-285750" eaLnBrk="0" hangingPunct="0">
              <a:defRPr sz="1000" b="1">
                <a:solidFill>
                  <a:schemeClr val="tx1"/>
                </a:solidFill>
                <a:latin typeface="Arial" pitchFamily="34" charset="0"/>
                <a:cs typeface="Arial" pitchFamily="34" charset="0"/>
              </a:defRPr>
            </a:lvl2pPr>
            <a:lvl3pPr marL="1143000" indent="-228600" eaLnBrk="0" hangingPunct="0">
              <a:defRPr sz="1000" b="1">
                <a:solidFill>
                  <a:schemeClr val="tx1"/>
                </a:solidFill>
                <a:latin typeface="Arial" pitchFamily="34" charset="0"/>
                <a:cs typeface="Arial" pitchFamily="34" charset="0"/>
              </a:defRPr>
            </a:lvl3pPr>
            <a:lvl4pPr marL="1600200" indent="-228600" eaLnBrk="0" hangingPunct="0">
              <a:defRPr sz="1000" b="1">
                <a:solidFill>
                  <a:schemeClr val="tx1"/>
                </a:solidFill>
                <a:latin typeface="Arial" pitchFamily="34" charset="0"/>
                <a:cs typeface="Arial" pitchFamily="34" charset="0"/>
              </a:defRPr>
            </a:lvl4pPr>
            <a:lvl5pPr marL="2057400" indent="-228600" eaLnBrk="0" hangingPunct="0">
              <a:defRPr sz="1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cs typeface="Arial" pitchFamily="34" charset="0"/>
              </a:defRPr>
            </a:lvl9pPr>
          </a:lstStyle>
          <a:p>
            <a:pPr eaLnBrk="1" fontAlgn="base" hangingPunct="1">
              <a:spcBef>
                <a:spcPct val="0"/>
              </a:spcBef>
              <a:spcAft>
                <a:spcPct val="0"/>
              </a:spcAft>
            </a:pPr>
            <a:r>
              <a:rPr lang="en-GB" sz="1200" b="0" dirty="0">
                <a:solidFill>
                  <a:srgbClr val="000000"/>
                </a:solidFill>
                <a:latin typeface="Calibri" panose="020F0502020204030204" pitchFamily="34" charset="0"/>
                <a:cs typeface="Calibri" panose="020F0502020204030204" pitchFamily="34" charset="0"/>
              </a:rPr>
              <a:t>Data in WHO </a:t>
            </a:r>
            <a:r>
              <a:rPr lang="en-GB" sz="1200" b="0" dirty="0" smtClean="0">
                <a:solidFill>
                  <a:srgbClr val="000000"/>
                </a:solidFill>
                <a:latin typeface="Calibri" panose="020F0502020204030204" pitchFamily="34" charset="0"/>
                <a:cs typeface="Calibri" panose="020F0502020204030204" pitchFamily="34" charset="0"/>
              </a:rPr>
              <a:t>HQ as </a:t>
            </a:r>
            <a:r>
              <a:rPr lang="en-GB" sz="1200" b="0" dirty="0">
                <a:solidFill>
                  <a:srgbClr val="000000"/>
                </a:solidFill>
                <a:latin typeface="Calibri" panose="020F0502020204030204" pitchFamily="34" charset="0"/>
                <a:cs typeface="Calibri" panose="020F0502020204030204" pitchFamily="34" charset="0"/>
              </a:rPr>
              <a:t>of </a:t>
            </a:r>
            <a:r>
              <a:rPr lang="en-GB" sz="1200" b="0" dirty="0" smtClean="0">
                <a:solidFill>
                  <a:srgbClr val="000000"/>
                </a:solidFill>
                <a:latin typeface="Calibri" panose="020F0502020204030204" pitchFamily="34" charset="0"/>
                <a:cs typeface="Calibri" panose="020F0502020204030204" pitchFamily="34" charset="0"/>
              </a:rPr>
              <a:t>14 March 2017</a:t>
            </a:r>
            <a:endParaRPr lang="en-GB" sz="1200" b="0" dirty="0">
              <a:solidFill>
                <a:srgbClr val="000000"/>
              </a:solidFill>
              <a:latin typeface="Calibri" panose="020F0502020204030204" pitchFamily="34" charset="0"/>
              <a:cs typeface="Calibri" panose="020F0502020204030204" pitchFamily="34" charset="0"/>
            </a:endParaRPr>
          </a:p>
        </p:txBody>
      </p:sp>
      <p:sp>
        <p:nvSpPr>
          <p:cNvPr id="26" name="Title 1"/>
          <p:cNvSpPr txBox="1">
            <a:spLocks/>
          </p:cNvSpPr>
          <p:nvPr/>
        </p:nvSpPr>
        <p:spPr>
          <a:xfrm>
            <a:off x="3176" y="44625"/>
            <a:ext cx="9144000" cy="624869"/>
          </a:xfrm>
          <a:prstGeom prst="rect">
            <a:avLst/>
          </a:prstGeom>
          <a:solidFill>
            <a:srgbClr val="4F81BD">
              <a:lumMod val="40000"/>
              <a:lumOff val="60000"/>
            </a:srgbClr>
          </a:solidFill>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GB" sz="4800" dirty="0">
                <a:solidFill>
                  <a:srgbClr val="000000"/>
                </a:solidFill>
                <a:latin typeface="Calibri" panose="020F0502020204030204" pitchFamily="34" charset="0"/>
                <a:cs typeface="Calibri" panose="020F0502020204030204" pitchFamily="34" charset="0"/>
              </a:rPr>
              <a:t>Surveillance Indicators, </a:t>
            </a:r>
            <a:r>
              <a:rPr lang="en-GB" sz="4800" dirty="0" smtClean="0">
                <a:solidFill>
                  <a:srgbClr val="000000"/>
                </a:solidFill>
                <a:latin typeface="Calibri" panose="020F0502020204030204" pitchFamily="34" charset="0"/>
                <a:cs typeface="Calibri" panose="020F0502020204030204" pitchFamily="34" charset="0"/>
              </a:rPr>
              <a:t>Endemic Regions (AFRO </a:t>
            </a:r>
            <a:r>
              <a:rPr lang="en-GB" sz="4800" dirty="0">
                <a:solidFill>
                  <a:srgbClr val="000000"/>
                </a:solidFill>
                <a:latin typeface="Calibri" panose="020F0502020204030204" pitchFamily="34" charset="0"/>
                <a:cs typeface="Calibri" panose="020F0502020204030204" pitchFamily="34" charset="0"/>
              </a:rPr>
              <a:t>and </a:t>
            </a:r>
            <a:r>
              <a:rPr lang="en-GB" sz="4800" dirty="0" smtClean="0">
                <a:solidFill>
                  <a:srgbClr val="000000"/>
                </a:solidFill>
                <a:latin typeface="Calibri" panose="020F0502020204030204" pitchFamily="34" charset="0"/>
                <a:cs typeface="Calibri" panose="020F0502020204030204" pitchFamily="34" charset="0"/>
              </a:rPr>
              <a:t>EMRO)</a:t>
            </a:r>
            <a:endParaRPr lang="en-GB" sz="4800" dirty="0">
              <a:solidFill>
                <a:srgbClr val="000000"/>
              </a:solidFill>
              <a:latin typeface="Calibri" panose="020F0502020204030204" pitchFamily="34" charset="0"/>
              <a:cs typeface="Calibri" panose="020F0502020204030204" pitchFamily="34" charset="0"/>
            </a:endParaRPr>
          </a:p>
          <a:p>
            <a:pPr fontAlgn="base">
              <a:spcAft>
                <a:spcPct val="0"/>
              </a:spcAft>
            </a:pPr>
            <a:r>
              <a:rPr lang="en-GB" sz="3200" dirty="0">
                <a:solidFill>
                  <a:srgbClr val="000000"/>
                </a:solidFill>
                <a:latin typeface="Calibri" panose="020F0502020204030204" pitchFamily="34" charset="0"/>
                <a:cs typeface="Calibri" panose="020F0502020204030204" pitchFamily="34" charset="0"/>
              </a:rPr>
              <a:t>February 2016 – January </a:t>
            </a:r>
            <a:r>
              <a:rPr lang="en-GB" sz="3200" dirty="0">
                <a:solidFill>
                  <a:srgbClr val="000000"/>
                </a:solidFill>
                <a:latin typeface="Calibri" panose="020F0502020204030204" pitchFamily="34" charset="0"/>
                <a:ea typeface="Arial Unicode MS" pitchFamily="34" charset="-128"/>
                <a:cs typeface="Calibri" panose="020F0502020204030204" pitchFamily="34" charset="0"/>
              </a:rPr>
              <a:t>2017 </a:t>
            </a:r>
            <a:r>
              <a:rPr lang="en-GB" sz="3200" dirty="0">
                <a:solidFill>
                  <a:srgbClr val="000000"/>
                </a:solidFill>
                <a:latin typeface="Calibri" panose="020F0502020204030204" pitchFamily="34" charset="0"/>
                <a:cs typeface="Calibri" panose="020F0502020204030204" pitchFamily="34" charset="0"/>
              </a:rPr>
              <a:t>(Rolling 12 </a:t>
            </a:r>
            <a:r>
              <a:rPr lang="en-GB" sz="3200" dirty="0" smtClean="0">
                <a:solidFill>
                  <a:srgbClr val="000000"/>
                </a:solidFill>
                <a:latin typeface="Calibri" panose="020F0502020204030204" pitchFamily="34" charset="0"/>
                <a:cs typeface="Calibri" panose="020F0502020204030204" pitchFamily="34" charset="0"/>
              </a:rPr>
              <a:t>months)</a:t>
            </a:r>
            <a:endParaRPr kumimoji="0" lang="en-GB" sz="3200" b="0" i="1" u="none" strike="noStrike" kern="1200" cap="none" spc="0" normalizeH="0" baseline="0" noProof="0" dirty="0">
              <a:ln>
                <a:noFill/>
              </a:ln>
              <a:solidFill>
                <a:srgbClr val="1F497D">
                  <a:lumMod val="50000"/>
                </a:srgbClr>
              </a:solidFill>
              <a:effectLst/>
              <a:uLnTx/>
              <a:uFillTx/>
              <a:latin typeface="Calibri"/>
            </a:endParaRPr>
          </a:p>
        </p:txBody>
      </p:sp>
      <p:sp>
        <p:nvSpPr>
          <p:cNvPr id="2" name="TextBox 1"/>
          <p:cNvSpPr txBox="1"/>
          <p:nvPr/>
        </p:nvSpPr>
        <p:spPr>
          <a:xfrm>
            <a:off x="6660231" y="1196754"/>
            <a:ext cx="2129814" cy="646331"/>
          </a:xfrm>
          <a:prstGeom prst="rect">
            <a:avLst/>
          </a:prstGeom>
          <a:solidFill>
            <a:srgbClr val="FFCC99"/>
          </a:solidFill>
          <a:ln>
            <a:solidFill>
              <a:srgbClr val="002060"/>
            </a:solidFill>
          </a:ln>
        </p:spPr>
        <p:txBody>
          <a:bodyPr wrap="none" rtlCol="0">
            <a:spAutoFit/>
          </a:bodyPr>
          <a:lstStyle/>
          <a:p>
            <a:pPr algn="ctr"/>
            <a:r>
              <a:rPr lang="en-GB" dirty="0" smtClean="0"/>
              <a:t>Non-polio AFP rate</a:t>
            </a:r>
          </a:p>
          <a:p>
            <a:pPr algn="ctr"/>
            <a:r>
              <a:rPr lang="en-GB" dirty="0" smtClean="0"/>
              <a:t>is </a:t>
            </a:r>
            <a:r>
              <a:rPr lang="en-GB" u="sng" dirty="0" smtClean="0"/>
              <a:t>&gt;</a:t>
            </a:r>
            <a:r>
              <a:rPr lang="en-GB" dirty="0" smtClean="0"/>
              <a:t>2/100,000</a:t>
            </a:r>
            <a:endParaRPr lang="en-GB" dirty="0"/>
          </a:p>
        </p:txBody>
      </p:sp>
    </p:spTree>
    <p:extLst>
      <p:ext uri="{BB962C8B-B14F-4D97-AF65-F5344CB8AC3E}">
        <p14:creationId xmlns:p14="http://schemas.microsoft.com/office/powerpoint/2010/main" val="3013511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778098"/>
          </a:xfrm>
          <a:solidFill>
            <a:schemeClr val="accent1">
              <a:lumMod val="40000"/>
              <a:lumOff val="60000"/>
            </a:schemeClr>
          </a:solidFill>
        </p:spPr>
        <p:txBody>
          <a:bodyPr>
            <a:normAutofit/>
          </a:bodyPr>
          <a:lstStyle/>
          <a:p>
            <a:r>
              <a:rPr lang="en-GB" i="1" dirty="0" smtClean="0">
                <a:solidFill>
                  <a:schemeClr val="tx2">
                    <a:lumMod val="50000"/>
                  </a:schemeClr>
                </a:solidFill>
              </a:rPr>
              <a:t>Issues with Data Quality </a:t>
            </a:r>
            <a:endParaRPr lang="en-GB" i="1" dirty="0">
              <a:solidFill>
                <a:schemeClr val="tx2">
                  <a:lumMod val="50000"/>
                </a:schemeClr>
              </a:solidFill>
            </a:endParaRPr>
          </a:p>
        </p:txBody>
      </p:sp>
      <p:sp>
        <p:nvSpPr>
          <p:cNvPr id="3" name="Content Placeholder 2"/>
          <p:cNvSpPr>
            <a:spLocks noGrp="1"/>
          </p:cNvSpPr>
          <p:nvPr>
            <p:ph idx="1"/>
          </p:nvPr>
        </p:nvSpPr>
        <p:spPr>
          <a:xfrm>
            <a:off x="457200" y="980728"/>
            <a:ext cx="8229600" cy="5760640"/>
          </a:xfrm>
        </p:spPr>
        <p:txBody>
          <a:bodyPr>
            <a:normAutofit fontScale="85000" lnSpcReduction="20000"/>
          </a:bodyPr>
          <a:lstStyle/>
          <a:p>
            <a:pPr>
              <a:spcAft>
                <a:spcPts val="600"/>
              </a:spcAft>
            </a:pPr>
            <a:r>
              <a:rPr lang="en-GB" i="1" dirty="0" smtClean="0"/>
              <a:t>General:</a:t>
            </a:r>
          </a:p>
          <a:p>
            <a:pPr lvl="1">
              <a:spcAft>
                <a:spcPts val="600"/>
              </a:spcAft>
            </a:pPr>
            <a:r>
              <a:rPr lang="en-GB" dirty="0" smtClean="0"/>
              <a:t>Case reporting forms are not completely standardized</a:t>
            </a:r>
          </a:p>
          <a:p>
            <a:pPr lvl="1">
              <a:spcAft>
                <a:spcPts val="600"/>
              </a:spcAft>
            </a:pPr>
            <a:r>
              <a:rPr lang="en-GB" dirty="0" smtClean="0"/>
              <a:t>No two country surveillance systems are identical</a:t>
            </a:r>
          </a:p>
          <a:p>
            <a:pPr lvl="1">
              <a:spcAft>
                <a:spcPts val="600"/>
              </a:spcAft>
            </a:pPr>
            <a:r>
              <a:rPr lang="en-GB" dirty="0" smtClean="0"/>
              <a:t>Case reporting form completion quality variable</a:t>
            </a:r>
          </a:p>
          <a:p>
            <a:pPr lvl="1">
              <a:spcAft>
                <a:spcPts val="600"/>
              </a:spcAft>
            </a:pPr>
            <a:r>
              <a:rPr lang="en-GB" dirty="0" smtClean="0"/>
              <a:t>60-day follow-up not implemented everywhere</a:t>
            </a:r>
          </a:p>
          <a:p>
            <a:pPr>
              <a:spcAft>
                <a:spcPts val="600"/>
              </a:spcAft>
            </a:pPr>
            <a:r>
              <a:rPr lang="en-GB" i="1" dirty="0" smtClean="0"/>
              <a:t>Specifically (one example)</a:t>
            </a:r>
            <a:r>
              <a:rPr lang="en-GB" dirty="0" smtClean="0"/>
              <a:t>:</a:t>
            </a:r>
          </a:p>
          <a:p>
            <a:pPr lvl="1">
              <a:spcAft>
                <a:spcPts val="600"/>
              </a:spcAft>
            </a:pPr>
            <a:r>
              <a:rPr lang="en-GB" dirty="0" smtClean="0"/>
              <a:t>Immunization histories most problematic</a:t>
            </a:r>
          </a:p>
          <a:p>
            <a:pPr lvl="2">
              <a:spcAft>
                <a:spcPts val="600"/>
              </a:spcAft>
            </a:pPr>
            <a:r>
              <a:rPr lang="en-GB" dirty="0" smtClean="0"/>
              <a:t>Often no routine immunization records</a:t>
            </a:r>
          </a:p>
          <a:p>
            <a:pPr lvl="2">
              <a:spcAft>
                <a:spcPts val="600"/>
              </a:spcAft>
            </a:pPr>
            <a:r>
              <a:rPr lang="en-GB" dirty="0" smtClean="0"/>
              <a:t>Always no SIAs dose records (due to program instructions)</a:t>
            </a:r>
          </a:p>
          <a:p>
            <a:pPr lvl="2">
              <a:spcAft>
                <a:spcPts val="600"/>
              </a:spcAft>
            </a:pPr>
            <a:r>
              <a:rPr lang="en-GB" dirty="0" smtClean="0"/>
              <a:t>Affected by further biases, including parents with paralyzed child often not will willing to admit that they did not vaccinate child</a:t>
            </a:r>
          </a:p>
          <a:p>
            <a:pPr>
              <a:spcAft>
                <a:spcPts val="600"/>
              </a:spcAft>
            </a:pPr>
            <a:r>
              <a:rPr lang="en-GB" i="1" dirty="0" smtClean="0"/>
              <a:t>Indicators:</a:t>
            </a:r>
          </a:p>
          <a:p>
            <a:pPr lvl="1">
              <a:spcAft>
                <a:spcPts val="600"/>
              </a:spcAft>
            </a:pPr>
            <a:r>
              <a:rPr lang="en-GB" dirty="0" smtClean="0"/>
              <a:t>Not able to distinguish well- from less well performing countries</a:t>
            </a:r>
          </a:p>
        </p:txBody>
      </p:sp>
    </p:spTree>
    <p:extLst>
      <p:ext uri="{BB962C8B-B14F-4D97-AF65-F5344CB8AC3E}">
        <p14:creationId xmlns:p14="http://schemas.microsoft.com/office/powerpoint/2010/main" val="2445482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7799" y="76200"/>
            <a:ext cx="9479598" cy="6635818"/>
            <a:chOff x="-167799" y="76200"/>
            <a:chExt cx="9479598" cy="6635818"/>
          </a:xfrm>
        </p:grpSpPr>
        <p:pic>
          <p:nvPicPr>
            <p:cNvPr id="1026" name="Picture 2" descr="I:\WORK_FOLDER\MAP_REQUESTS\2016\20160816_nigeria_case_location\outputs\new\AFRO_INDICATORS_MAP_DOSES_DOTS_V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799" y="76200"/>
              <a:ext cx="9479598" cy="66358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330" y="304800"/>
              <a:ext cx="4969329"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57252" y="242500"/>
              <a:ext cx="4622163" cy="276999"/>
            </a:xfrm>
            <a:prstGeom prst="rect">
              <a:avLst/>
            </a:prstGeom>
            <a:noFill/>
          </p:spPr>
          <p:txBody>
            <a:bodyPr wrap="none" rtlCol="0">
              <a:spAutoFit/>
            </a:bodyPr>
            <a:lstStyle/>
            <a:p>
              <a:r>
                <a:rPr lang="en-GB" sz="1200" dirty="0" smtClean="0">
                  <a:latin typeface="Tw Cen MT" panose="020B0602020104020603" pitchFamily="34" charset="0"/>
                </a:rPr>
                <a:t>Map showing immunization status of NPAFP cases (6-59 months) in Africa</a:t>
              </a:r>
              <a:endParaRPr lang="en-GB" sz="1200" dirty="0">
                <a:latin typeface="Tw Cen MT" panose="020B0602020104020603" pitchFamily="34" charset="0"/>
              </a:endParaRPr>
            </a:p>
          </p:txBody>
        </p:sp>
      </p:grpSp>
    </p:spTree>
    <p:extLst>
      <p:ext uri="{BB962C8B-B14F-4D97-AF65-F5344CB8AC3E}">
        <p14:creationId xmlns:p14="http://schemas.microsoft.com/office/powerpoint/2010/main" val="3926046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WORK_FOLDER\MAP_REQUESTS\2016\20160816_nigeria_case_location\outputs\new\AFRO_INDICATORS_MAP_SIA_V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485" y="217254"/>
            <a:ext cx="9384970" cy="664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094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778098"/>
          </a:xfrm>
          <a:solidFill>
            <a:schemeClr val="accent1">
              <a:lumMod val="40000"/>
              <a:lumOff val="60000"/>
            </a:schemeClr>
          </a:solidFill>
        </p:spPr>
        <p:txBody>
          <a:bodyPr>
            <a:normAutofit/>
          </a:bodyPr>
          <a:lstStyle/>
          <a:p>
            <a:r>
              <a:rPr lang="en-GB" i="1" dirty="0" smtClean="0">
                <a:solidFill>
                  <a:schemeClr val="tx2">
                    <a:lumMod val="50000"/>
                  </a:schemeClr>
                </a:solidFill>
              </a:rPr>
              <a:t>Re-phrase question I</a:t>
            </a:r>
            <a:endParaRPr lang="en-GB" i="1" dirty="0">
              <a:solidFill>
                <a:schemeClr val="tx2">
                  <a:lumMod val="50000"/>
                </a:schemeClr>
              </a:solidFill>
            </a:endParaRPr>
          </a:p>
        </p:txBody>
      </p:sp>
      <p:sp>
        <p:nvSpPr>
          <p:cNvPr id="3" name="Content Placeholder 2"/>
          <p:cNvSpPr>
            <a:spLocks noGrp="1"/>
          </p:cNvSpPr>
          <p:nvPr>
            <p:ph idx="1"/>
          </p:nvPr>
        </p:nvSpPr>
        <p:spPr>
          <a:xfrm>
            <a:off x="457200" y="980728"/>
            <a:ext cx="8229600" cy="5760640"/>
          </a:xfrm>
        </p:spPr>
        <p:txBody>
          <a:bodyPr>
            <a:normAutofit fontScale="92500" lnSpcReduction="10000"/>
          </a:bodyPr>
          <a:lstStyle/>
          <a:p>
            <a:pPr>
              <a:spcAft>
                <a:spcPts val="600"/>
              </a:spcAft>
            </a:pPr>
            <a:r>
              <a:rPr lang="en-GB" i="1" dirty="0" smtClean="0"/>
              <a:t>Is the AFP system quality good enough for public health purposes?</a:t>
            </a:r>
          </a:p>
          <a:p>
            <a:pPr lvl="1">
              <a:spcAft>
                <a:spcPts val="600"/>
              </a:spcAft>
            </a:pPr>
            <a:r>
              <a:rPr lang="en-GB" dirty="0" smtClean="0"/>
              <a:t>Documented the disappearance of wild poliovirus transmission in all but 3 countries.</a:t>
            </a:r>
          </a:p>
          <a:p>
            <a:pPr lvl="1">
              <a:spcAft>
                <a:spcPts val="600"/>
              </a:spcAft>
            </a:pPr>
            <a:r>
              <a:rPr lang="en-GB" dirty="0" smtClean="0"/>
              <a:t>Formed the backbone for Regional Certification in 4 WHO Regions (AMR, WPR, EUR, SEAR)</a:t>
            </a:r>
          </a:p>
          <a:p>
            <a:pPr lvl="1">
              <a:spcAft>
                <a:spcPts val="600"/>
              </a:spcAft>
            </a:pPr>
            <a:r>
              <a:rPr lang="en-GB" dirty="0" smtClean="0"/>
              <a:t>Undoubtedly, it will form the base for </a:t>
            </a:r>
            <a:r>
              <a:rPr lang="en-GB" u="sng" dirty="0" smtClean="0"/>
              <a:t>global certification</a:t>
            </a:r>
            <a:r>
              <a:rPr lang="en-GB" dirty="0" smtClean="0"/>
              <a:t> (supplemented environmental &amp; other forms of surveillance)</a:t>
            </a:r>
          </a:p>
          <a:p>
            <a:pPr>
              <a:spcAft>
                <a:spcPts val="600"/>
              </a:spcAft>
            </a:pPr>
            <a:r>
              <a:rPr lang="en-GB" i="1" dirty="0" smtClean="0"/>
              <a:t>Does it needs to be improved?</a:t>
            </a:r>
          </a:p>
          <a:p>
            <a:pPr lvl="1">
              <a:spcAft>
                <a:spcPts val="600"/>
              </a:spcAft>
            </a:pPr>
            <a:r>
              <a:rPr lang="en-GB" dirty="0" smtClean="0"/>
              <a:t>Without question, silent areas need to be addressed, and the variability between countries and Regions needs to be decreased.</a:t>
            </a:r>
          </a:p>
        </p:txBody>
      </p:sp>
    </p:spTree>
    <p:extLst>
      <p:ext uri="{BB962C8B-B14F-4D97-AF65-F5344CB8AC3E}">
        <p14:creationId xmlns:p14="http://schemas.microsoft.com/office/powerpoint/2010/main" val="1349187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778098"/>
          </a:xfrm>
          <a:solidFill>
            <a:schemeClr val="accent1">
              <a:lumMod val="40000"/>
              <a:lumOff val="60000"/>
            </a:schemeClr>
          </a:solidFill>
        </p:spPr>
        <p:txBody>
          <a:bodyPr>
            <a:normAutofit/>
          </a:bodyPr>
          <a:lstStyle/>
          <a:p>
            <a:r>
              <a:rPr lang="en-GB" i="1" dirty="0" smtClean="0">
                <a:solidFill>
                  <a:schemeClr val="tx2">
                    <a:lumMod val="50000"/>
                  </a:schemeClr>
                </a:solidFill>
              </a:rPr>
              <a:t>Re-phrase question II</a:t>
            </a:r>
            <a:endParaRPr lang="en-GB" i="1" dirty="0">
              <a:solidFill>
                <a:schemeClr val="tx2">
                  <a:lumMod val="50000"/>
                </a:schemeClr>
              </a:solidFill>
            </a:endParaRPr>
          </a:p>
        </p:txBody>
      </p:sp>
      <p:sp>
        <p:nvSpPr>
          <p:cNvPr id="3" name="Content Placeholder 2"/>
          <p:cNvSpPr>
            <a:spLocks noGrp="1"/>
          </p:cNvSpPr>
          <p:nvPr>
            <p:ph idx="1"/>
          </p:nvPr>
        </p:nvSpPr>
        <p:spPr>
          <a:xfrm>
            <a:off x="457200" y="980728"/>
            <a:ext cx="8229600" cy="5760640"/>
          </a:xfrm>
        </p:spPr>
        <p:txBody>
          <a:bodyPr>
            <a:normAutofit/>
          </a:bodyPr>
          <a:lstStyle/>
          <a:p>
            <a:pPr>
              <a:spcAft>
                <a:spcPts val="600"/>
              </a:spcAft>
            </a:pPr>
            <a:r>
              <a:rPr lang="en-GB" i="1" dirty="0" smtClean="0"/>
              <a:t>Is the system good enough for modelling purposes?</a:t>
            </a:r>
          </a:p>
          <a:p>
            <a:pPr lvl="1">
              <a:spcAft>
                <a:spcPts val="600"/>
              </a:spcAft>
            </a:pPr>
            <a:r>
              <a:rPr lang="en-GB" dirty="0" smtClean="0"/>
              <a:t>Qualified yes. The key for any modelling exercise is identify key drivers and to include sensitivity analysis.</a:t>
            </a:r>
          </a:p>
          <a:p>
            <a:pPr lvl="1">
              <a:spcAft>
                <a:spcPts val="600"/>
              </a:spcAft>
            </a:pPr>
            <a:r>
              <a:rPr lang="en-GB" dirty="0" smtClean="0"/>
              <a:t>"All models are wrong, but some are useful". Let's maximize the usefulness of </a:t>
            </a:r>
            <a:r>
              <a:rPr lang="en-GB" dirty="0" smtClean="0"/>
              <a:t>modelling.</a:t>
            </a:r>
            <a:endParaRPr lang="en-GB" dirty="0" smtClean="0"/>
          </a:p>
        </p:txBody>
      </p:sp>
    </p:spTree>
    <p:extLst>
      <p:ext uri="{BB962C8B-B14F-4D97-AF65-F5344CB8AC3E}">
        <p14:creationId xmlns:p14="http://schemas.microsoft.com/office/powerpoint/2010/main" val="1349187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778098"/>
          </a:xfrm>
          <a:solidFill>
            <a:schemeClr val="accent1">
              <a:lumMod val="40000"/>
              <a:lumOff val="60000"/>
            </a:schemeClr>
          </a:solidFill>
        </p:spPr>
        <p:txBody>
          <a:bodyPr>
            <a:normAutofit/>
          </a:bodyPr>
          <a:lstStyle/>
          <a:p>
            <a:r>
              <a:rPr lang="en-GB" i="1" dirty="0" smtClean="0">
                <a:solidFill>
                  <a:schemeClr val="tx2">
                    <a:lumMod val="50000"/>
                  </a:schemeClr>
                </a:solidFill>
              </a:rPr>
              <a:t>AFP Data Summary </a:t>
            </a:r>
            <a:endParaRPr lang="en-GB" i="1" dirty="0">
              <a:solidFill>
                <a:schemeClr val="tx2">
                  <a:lumMod val="50000"/>
                </a:schemeClr>
              </a:solidFill>
            </a:endParaRPr>
          </a:p>
        </p:txBody>
      </p:sp>
      <p:sp>
        <p:nvSpPr>
          <p:cNvPr id="3" name="Content Placeholder 2"/>
          <p:cNvSpPr>
            <a:spLocks noGrp="1"/>
          </p:cNvSpPr>
          <p:nvPr>
            <p:ph idx="1"/>
          </p:nvPr>
        </p:nvSpPr>
        <p:spPr>
          <a:xfrm>
            <a:off x="457200" y="980728"/>
            <a:ext cx="8229600" cy="5760640"/>
          </a:xfrm>
        </p:spPr>
        <p:txBody>
          <a:bodyPr>
            <a:normAutofit fontScale="92500" lnSpcReduction="10000"/>
          </a:bodyPr>
          <a:lstStyle/>
          <a:p>
            <a:pPr>
              <a:spcAft>
                <a:spcPts val="600"/>
              </a:spcAft>
            </a:pPr>
            <a:r>
              <a:rPr lang="en-GB" dirty="0" smtClean="0"/>
              <a:t>System is unique (global case-based surveillance </a:t>
            </a:r>
            <a:r>
              <a:rPr lang="en-GB" dirty="0" smtClean="0"/>
              <a:t>system); large number of variables</a:t>
            </a:r>
            <a:endParaRPr lang="en-GB" dirty="0" smtClean="0"/>
          </a:p>
          <a:p>
            <a:pPr>
              <a:spcAft>
                <a:spcPts val="600"/>
              </a:spcAft>
            </a:pPr>
            <a:r>
              <a:rPr lang="en-GB" dirty="0" smtClean="0"/>
              <a:t>165 countries provide AFP data to WHO</a:t>
            </a:r>
          </a:p>
          <a:p>
            <a:pPr>
              <a:spcAft>
                <a:spcPts val="600"/>
              </a:spcAft>
            </a:pPr>
            <a:r>
              <a:rPr lang="en-GB" dirty="0" smtClean="0"/>
              <a:t>Complemented by laboratory system (146 laboratories processing &gt;220,000 samples -- annual accreditation)</a:t>
            </a:r>
          </a:p>
          <a:p>
            <a:pPr>
              <a:spcAft>
                <a:spcPts val="600"/>
              </a:spcAft>
            </a:pPr>
            <a:r>
              <a:rPr lang="en-GB" dirty="0" smtClean="0"/>
              <a:t>The systems quality, including data </a:t>
            </a:r>
            <a:r>
              <a:rPr lang="en-GB" dirty="0" smtClean="0"/>
              <a:t>quality, </a:t>
            </a:r>
            <a:r>
              <a:rPr lang="en-GB" dirty="0" smtClean="0"/>
              <a:t>depends on the diligence and professionalism of each person involved</a:t>
            </a:r>
          </a:p>
          <a:p>
            <a:pPr>
              <a:spcAft>
                <a:spcPts val="600"/>
              </a:spcAft>
            </a:pPr>
            <a:r>
              <a:rPr lang="en-GB" dirty="0" smtClean="0"/>
              <a:t>Continuous improvements are a must (total quality management should be considered) </a:t>
            </a:r>
            <a:r>
              <a:rPr lang="en-GB" dirty="0" smtClean="0"/>
              <a:t> </a:t>
            </a:r>
          </a:p>
          <a:p>
            <a:pPr>
              <a:spcAft>
                <a:spcPts val="600"/>
              </a:spcAft>
            </a:pPr>
            <a:endParaRPr lang="en-GB" dirty="0" smtClean="0"/>
          </a:p>
          <a:p>
            <a:pPr>
              <a:spcAft>
                <a:spcPts val="600"/>
              </a:spcAft>
            </a:pPr>
            <a:endParaRPr lang="en-GB" i="1" dirty="0" smtClean="0"/>
          </a:p>
        </p:txBody>
      </p:sp>
    </p:spTree>
    <p:extLst>
      <p:ext uri="{BB962C8B-B14F-4D97-AF65-F5344CB8AC3E}">
        <p14:creationId xmlns:p14="http://schemas.microsoft.com/office/powerpoint/2010/main" val="670067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1">
              <a:lumMod val="40000"/>
              <a:lumOff val="60000"/>
            </a:schemeClr>
          </a:solidFill>
        </p:spPr>
        <p:txBody>
          <a:bodyPr/>
          <a:lstStyle/>
          <a:p>
            <a:r>
              <a:rPr lang="en-GB" i="1" dirty="0" smtClean="0">
                <a:solidFill>
                  <a:schemeClr val="tx2">
                    <a:lumMod val="50000"/>
                  </a:schemeClr>
                </a:solidFill>
              </a:rPr>
              <a:t>Overview</a:t>
            </a:r>
            <a:endParaRPr lang="en-GB" i="1" dirty="0">
              <a:solidFill>
                <a:schemeClr val="tx2">
                  <a:lumMod val="50000"/>
                </a:schemeClr>
              </a:solidFill>
            </a:endParaRPr>
          </a:p>
        </p:txBody>
      </p:sp>
      <p:sp>
        <p:nvSpPr>
          <p:cNvPr id="3" name="Content Placeholder 2"/>
          <p:cNvSpPr>
            <a:spLocks noGrp="1"/>
          </p:cNvSpPr>
          <p:nvPr>
            <p:ph idx="1"/>
          </p:nvPr>
        </p:nvSpPr>
        <p:spPr/>
        <p:txBody>
          <a:bodyPr/>
          <a:lstStyle/>
          <a:p>
            <a:r>
              <a:rPr lang="en-GB" dirty="0" smtClean="0"/>
              <a:t>Polio eradication status</a:t>
            </a:r>
          </a:p>
          <a:p>
            <a:r>
              <a:rPr lang="en-GB" dirty="0" smtClean="0"/>
              <a:t>Definition of accuracy &amp; reliability</a:t>
            </a:r>
            <a:endParaRPr lang="en-GB" dirty="0"/>
          </a:p>
          <a:p>
            <a:r>
              <a:rPr lang="en-GB" dirty="0" smtClean="0"/>
              <a:t>Main data collection systems (focus on AFP)</a:t>
            </a:r>
          </a:p>
          <a:p>
            <a:pPr lvl="1"/>
            <a:r>
              <a:rPr lang="en-GB" dirty="0" smtClean="0"/>
              <a:t>Indicators</a:t>
            </a:r>
          </a:p>
          <a:p>
            <a:pPr lvl="1"/>
            <a:r>
              <a:rPr lang="en-GB" dirty="0" smtClean="0"/>
              <a:t>Examples of use</a:t>
            </a:r>
          </a:p>
          <a:p>
            <a:pPr lvl="1"/>
            <a:r>
              <a:rPr lang="en-GB" dirty="0" smtClean="0"/>
              <a:t>Issues</a:t>
            </a:r>
          </a:p>
          <a:p>
            <a:r>
              <a:rPr lang="en-GB" dirty="0" smtClean="0"/>
              <a:t>Re-phrase questions</a:t>
            </a:r>
          </a:p>
          <a:p>
            <a:r>
              <a:rPr lang="en-GB" dirty="0" smtClean="0"/>
              <a:t>Summary</a:t>
            </a:r>
          </a:p>
          <a:p>
            <a:pPr lvl="1"/>
            <a:endParaRPr lang="en-GB" dirty="0" smtClean="0"/>
          </a:p>
        </p:txBody>
      </p:sp>
    </p:spTree>
    <p:extLst>
      <p:ext uri="{BB962C8B-B14F-4D97-AF65-F5344CB8AC3E}">
        <p14:creationId xmlns:p14="http://schemas.microsoft.com/office/powerpoint/2010/main" val="2174373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3992"/>
            <a:ext cx="9144000" cy="1143000"/>
          </a:xfrm>
          <a:solidFill>
            <a:schemeClr val="accent1">
              <a:lumMod val="40000"/>
              <a:lumOff val="60000"/>
            </a:schemeClr>
          </a:solidFill>
        </p:spPr>
        <p:txBody>
          <a:bodyPr/>
          <a:lstStyle/>
          <a:p>
            <a:r>
              <a:rPr lang="en-GB" i="1" dirty="0" smtClean="0">
                <a:solidFill>
                  <a:schemeClr val="tx2">
                    <a:lumMod val="50000"/>
                  </a:schemeClr>
                </a:solidFill>
              </a:rPr>
              <a:t>Thank You!</a:t>
            </a:r>
            <a:endParaRPr lang="en-GB" i="1" dirty="0">
              <a:solidFill>
                <a:schemeClr val="tx2">
                  <a:lumMod val="50000"/>
                </a:schemeClr>
              </a:solidFill>
            </a:endParaRPr>
          </a:p>
        </p:txBody>
      </p:sp>
    </p:spTree>
    <p:extLst>
      <p:ext uri="{BB962C8B-B14F-4D97-AF65-F5344CB8AC3E}">
        <p14:creationId xmlns:p14="http://schemas.microsoft.com/office/powerpoint/2010/main" val="2670254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871" y="2514480"/>
            <a:ext cx="7572044" cy="4072831"/>
          </a:xfrm>
          <a:prstGeom prst="rect">
            <a:avLst/>
          </a:prstGeom>
        </p:spPr>
      </p:pic>
      <p:sp>
        <p:nvSpPr>
          <p:cNvPr id="3" name="TextBox 2"/>
          <p:cNvSpPr txBox="1"/>
          <p:nvPr/>
        </p:nvSpPr>
        <p:spPr>
          <a:xfrm>
            <a:off x="450606" y="169461"/>
            <a:ext cx="8176513" cy="861774"/>
          </a:xfrm>
          <a:prstGeom prst="rect">
            <a:avLst/>
          </a:prstGeom>
          <a:solidFill>
            <a:schemeClr val="bg1"/>
          </a:solidFill>
        </p:spPr>
        <p:txBody>
          <a:bodyPr wrap="square" rtlCol="0">
            <a:spAutoFit/>
          </a:bodyPr>
          <a:lstStyle/>
          <a:p>
            <a:r>
              <a:rPr lang="en-US" altLang="en-US" sz="3200" b="1" dirty="0">
                <a:solidFill>
                  <a:srgbClr val="F79646">
                    <a:lumMod val="75000"/>
                  </a:srgbClr>
                </a:solidFill>
              </a:rPr>
              <a:t>Population immunity: progress and gaps </a:t>
            </a:r>
            <a:br>
              <a:rPr lang="en-US" altLang="en-US" sz="3200" b="1" dirty="0">
                <a:solidFill>
                  <a:srgbClr val="F79646">
                    <a:lumMod val="75000"/>
                  </a:srgbClr>
                </a:solidFill>
              </a:rPr>
            </a:br>
            <a:r>
              <a:rPr lang="en-GB" altLang="en-US" b="1" dirty="0" err="1" smtClean="0">
                <a:solidFill>
                  <a:srgbClr val="F79646">
                    <a:lumMod val="75000"/>
                  </a:srgbClr>
                </a:solidFill>
              </a:rPr>
              <a:t>Sero</a:t>
            </a:r>
            <a:r>
              <a:rPr lang="en-GB" altLang="en-US" b="1" dirty="0" smtClean="0">
                <a:solidFill>
                  <a:srgbClr val="F79646">
                    <a:lumMod val="75000"/>
                  </a:srgbClr>
                </a:solidFill>
              </a:rPr>
              <a:t>-survey </a:t>
            </a:r>
            <a:r>
              <a:rPr lang="en-GB" altLang="en-US" b="1" dirty="0">
                <a:solidFill>
                  <a:srgbClr val="F79646">
                    <a:lumMod val="75000"/>
                  </a:srgbClr>
                </a:solidFill>
              </a:rPr>
              <a:t>among children 6-11 months, Nov 16- Feb </a:t>
            </a:r>
            <a:r>
              <a:rPr lang="en-GB" altLang="en-US" b="1" dirty="0" smtClean="0">
                <a:solidFill>
                  <a:srgbClr val="F79646">
                    <a:lumMod val="75000"/>
                  </a:srgbClr>
                </a:solidFill>
              </a:rPr>
              <a:t>17 (preliminary results)</a:t>
            </a:r>
            <a:endParaRPr lang="en-US" b="1" dirty="0">
              <a:solidFill>
                <a:srgbClr val="F79646">
                  <a:lumMod val="75000"/>
                </a:srgbClr>
              </a:solidFill>
            </a:endParaRPr>
          </a:p>
        </p:txBody>
      </p:sp>
      <p:sp>
        <p:nvSpPr>
          <p:cNvPr id="2" name="Rectangle 1"/>
          <p:cNvSpPr/>
          <p:nvPr/>
        </p:nvSpPr>
        <p:spPr>
          <a:xfrm>
            <a:off x="450606" y="1222840"/>
            <a:ext cx="8519747" cy="1200329"/>
          </a:xfrm>
          <a:prstGeom prst="rect">
            <a:avLst/>
          </a:prstGeom>
          <a:solidFill>
            <a:schemeClr val="bg1">
              <a:lumMod val="95000"/>
            </a:schemeClr>
          </a:solidFill>
        </p:spPr>
        <p:txBody>
          <a:bodyPr wrap="square">
            <a:spAutoFit/>
          </a:bodyPr>
          <a:lstStyle/>
          <a:p>
            <a:pPr marL="228600" indent="-228600">
              <a:buFont typeface="Arial" panose="020B0604020202020204" pitchFamily="34" charset="0"/>
              <a:buChar char="•"/>
            </a:pPr>
            <a:r>
              <a:rPr lang="en-US" dirty="0">
                <a:solidFill>
                  <a:prstClr val="black"/>
                </a:solidFill>
              </a:rPr>
              <a:t>Seroprevalence </a:t>
            </a:r>
            <a:r>
              <a:rPr lang="en-US" dirty="0" smtClean="0">
                <a:solidFill>
                  <a:prstClr val="black"/>
                </a:solidFill>
              </a:rPr>
              <a:t>high </a:t>
            </a:r>
            <a:r>
              <a:rPr lang="en-US" dirty="0">
                <a:solidFill>
                  <a:prstClr val="black"/>
                </a:solidFill>
              </a:rPr>
              <a:t>for Types 1 and 3. </a:t>
            </a:r>
            <a:r>
              <a:rPr lang="en-US" dirty="0" smtClean="0">
                <a:solidFill>
                  <a:prstClr val="black"/>
                </a:solidFill>
              </a:rPr>
              <a:t>(Except </a:t>
            </a:r>
            <a:r>
              <a:rPr lang="en-US" dirty="0" err="1">
                <a:solidFill>
                  <a:prstClr val="black"/>
                </a:solidFill>
              </a:rPr>
              <a:t>Pishin</a:t>
            </a:r>
            <a:r>
              <a:rPr lang="en-US" dirty="0">
                <a:solidFill>
                  <a:prstClr val="black"/>
                </a:solidFill>
              </a:rPr>
              <a:t>, </a:t>
            </a:r>
            <a:r>
              <a:rPr lang="en-US" dirty="0" smtClean="0">
                <a:solidFill>
                  <a:prstClr val="black"/>
                </a:solidFill>
              </a:rPr>
              <a:t>driven </a:t>
            </a:r>
            <a:r>
              <a:rPr lang="en-US" dirty="0">
                <a:solidFill>
                  <a:prstClr val="black"/>
                </a:solidFill>
              </a:rPr>
              <a:t>by pockets of </a:t>
            </a:r>
            <a:r>
              <a:rPr lang="en-US" dirty="0" err="1">
                <a:solidFill>
                  <a:prstClr val="black"/>
                </a:solidFill>
              </a:rPr>
              <a:t>sero</a:t>
            </a:r>
            <a:r>
              <a:rPr lang="en-US" dirty="0">
                <a:solidFill>
                  <a:prstClr val="black"/>
                </a:solidFill>
              </a:rPr>
              <a:t>-negative </a:t>
            </a:r>
            <a:r>
              <a:rPr lang="en-US" dirty="0" smtClean="0">
                <a:solidFill>
                  <a:prstClr val="black"/>
                </a:solidFill>
              </a:rPr>
              <a:t>children). </a:t>
            </a:r>
            <a:endParaRPr lang="en-US" dirty="0">
              <a:solidFill>
                <a:prstClr val="black"/>
              </a:solidFill>
            </a:endParaRPr>
          </a:p>
          <a:p>
            <a:pPr marL="228600" indent="-228600">
              <a:buFont typeface="Arial" panose="020B0604020202020204" pitchFamily="34" charset="0"/>
              <a:buChar char="•"/>
            </a:pPr>
            <a:r>
              <a:rPr lang="en-US" dirty="0" smtClean="0">
                <a:solidFill>
                  <a:prstClr val="black"/>
                </a:solidFill>
              </a:rPr>
              <a:t>Type </a:t>
            </a:r>
            <a:r>
              <a:rPr lang="en-US" dirty="0">
                <a:solidFill>
                  <a:prstClr val="black"/>
                </a:solidFill>
              </a:rPr>
              <a:t>2 </a:t>
            </a:r>
            <a:r>
              <a:rPr lang="en-US" dirty="0" smtClean="0">
                <a:solidFill>
                  <a:prstClr val="black"/>
                </a:solidFill>
              </a:rPr>
              <a:t>low- many </a:t>
            </a:r>
            <a:r>
              <a:rPr lang="en-US" dirty="0">
                <a:solidFill>
                  <a:prstClr val="black"/>
                </a:solidFill>
              </a:rPr>
              <a:t>of the study children </a:t>
            </a:r>
            <a:r>
              <a:rPr lang="en-US" dirty="0" smtClean="0">
                <a:solidFill>
                  <a:prstClr val="black"/>
                </a:solidFill>
              </a:rPr>
              <a:t>born </a:t>
            </a:r>
            <a:r>
              <a:rPr lang="en-US" dirty="0">
                <a:solidFill>
                  <a:prstClr val="black"/>
                </a:solidFill>
              </a:rPr>
              <a:t>after the tOPV to bOPV switch and routine immunization is sub-optimal.</a:t>
            </a:r>
          </a:p>
        </p:txBody>
      </p:sp>
      <p:sp>
        <p:nvSpPr>
          <p:cNvPr id="5" name="Slide Number Placeholder 4"/>
          <p:cNvSpPr txBox="1">
            <a:spLocks/>
          </p:cNvSpPr>
          <p:nvPr/>
        </p:nvSpPr>
        <p:spPr>
          <a:xfrm>
            <a:off x="-290944" y="6585533"/>
            <a:ext cx="2133600" cy="31865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1200" kern="1200">
                <a:solidFill>
                  <a:prstClr val="whit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C1EFE6-5657-4FCC-966A-BEF1E74861CA}" type="slidenum">
              <a:rPr lang="en-US" sz="1100" smtClean="0"/>
              <a:pPr/>
              <a:t>21</a:t>
            </a:fld>
            <a:endParaRPr lang="en-US" dirty="0"/>
          </a:p>
        </p:txBody>
      </p:sp>
    </p:spTree>
    <p:extLst>
      <p:ext uri="{BB962C8B-B14F-4D97-AF65-F5344CB8AC3E}">
        <p14:creationId xmlns:p14="http://schemas.microsoft.com/office/powerpoint/2010/main" val="3380200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5"/>
          <p:cNvSpPr>
            <a:spLocks noChangeArrowheads="1"/>
          </p:cNvSpPr>
          <p:nvPr/>
        </p:nvSpPr>
        <p:spPr bwMode="auto">
          <a:xfrm>
            <a:off x="-3181" y="6043613"/>
            <a:ext cx="55927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GB" altLang="en-US" sz="1200" baseline="30000">
                <a:solidFill>
                  <a:srgbClr val="000000"/>
                </a:solidFill>
              </a:rPr>
              <a:t>1</a:t>
            </a:r>
            <a:r>
              <a:rPr lang="en-GB" altLang="en-US" sz="1200">
                <a:solidFill>
                  <a:srgbClr val="000000"/>
                </a:solidFill>
              </a:rPr>
              <a:t>Excludes viruses detected from environmental surveillance</a:t>
            </a:r>
          </a:p>
          <a:p>
            <a:pPr eaLnBrk="0" hangingPunct="0"/>
            <a:r>
              <a:rPr lang="pt-BR" altLang="en-US" sz="1200" baseline="30000">
                <a:solidFill>
                  <a:srgbClr val="000000"/>
                </a:solidFill>
              </a:rPr>
              <a:t>2</a:t>
            </a:r>
            <a:r>
              <a:rPr lang="pt-BR" altLang="en-US" sz="1200">
                <a:solidFill>
                  <a:srgbClr val="000000"/>
                </a:solidFill>
              </a:rPr>
              <a:t>Nigeria, 1 cVDPV2 healthy child contact of WPV1 case (Borno, spec collection 26 Aug) </a:t>
            </a:r>
          </a:p>
          <a:p>
            <a:pPr eaLnBrk="0" hangingPunct="0"/>
            <a:r>
              <a:rPr lang="en-GB" altLang="en-US" sz="1200" baseline="30000">
                <a:solidFill>
                  <a:srgbClr val="000000"/>
                </a:solidFill>
              </a:rPr>
              <a:t>3</a:t>
            </a:r>
            <a:r>
              <a:rPr lang="en-GB" altLang="en-US" sz="1200">
                <a:solidFill>
                  <a:srgbClr val="000000"/>
                </a:solidFill>
              </a:rPr>
              <a:t>Onset of paralysis 05 April </a:t>
            </a:r>
            <a:r>
              <a:rPr lang="pt-BR" altLang="en-US" sz="1200">
                <a:solidFill>
                  <a:srgbClr val="000000"/>
                </a:solidFill>
              </a:rPr>
              <a:t>2016 – 04 April</a:t>
            </a:r>
            <a:r>
              <a:rPr lang="en-GB" altLang="en-US" sz="1200">
                <a:solidFill>
                  <a:srgbClr val="000000"/>
                </a:solidFill>
              </a:rPr>
              <a:t> </a:t>
            </a:r>
            <a:r>
              <a:rPr lang="pt-BR" altLang="en-US" sz="1200">
                <a:solidFill>
                  <a:srgbClr val="000000"/>
                </a:solidFill>
              </a:rPr>
              <a:t>2017</a:t>
            </a:r>
            <a:endParaRPr lang="en-GB" altLang="en-US" sz="1200">
              <a:solidFill>
                <a:srgbClr val="000000"/>
              </a:solidFill>
            </a:endParaRPr>
          </a:p>
        </p:txBody>
      </p:sp>
      <p:sp>
        <p:nvSpPr>
          <p:cNvPr id="15" name="Text Box 7"/>
          <p:cNvSpPr txBox="1">
            <a:spLocks noChangeArrowheads="1"/>
          </p:cNvSpPr>
          <p:nvPr/>
        </p:nvSpPr>
        <p:spPr bwMode="auto">
          <a:xfrm>
            <a:off x="370898" y="5828741"/>
            <a:ext cx="1526931"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ts val="1000"/>
              </a:spcBef>
              <a:buSzPct val="100000"/>
              <a:buFont typeface="Arial"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charset="0"/>
              <a:buChar char="•"/>
              <a:defRPr>
                <a:solidFill>
                  <a:srgbClr val="000000"/>
                </a:solidFill>
                <a:latin typeface="Calibri" pitchFamily="34" charset="0"/>
              </a:defRPr>
            </a:lvl9pPr>
          </a:lstStyle>
          <a:p>
            <a:pPr>
              <a:lnSpc>
                <a:spcPct val="100000"/>
              </a:lnSpc>
              <a:spcBef>
                <a:spcPct val="50000"/>
              </a:spcBef>
              <a:buSzTx/>
              <a:buFontTx/>
              <a:buNone/>
            </a:pPr>
            <a:r>
              <a:rPr lang="en-GB" altLang="en-US" sz="1200" b="0" dirty="0"/>
              <a:t>Endemic country</a:t>
            </a:r>
          </a:p>
        </p:txBody>
      </p:sp>
      <p:sp>
        <p:nvSpPr>
          <p:cNvPr id="25" name="Text Box 13"/>
          <p:cNvSpPr txBox="1">
            <a:spLocks noChangeArrowheads="1"/>
          </p:cNvSpPr>
          <p:nvPr/>
        </p:nvSpPr>
        <p:spPr bwMode="auto">
          <a:xfrm>
            <a:off x="351784" y="5467109"/>
            <a:ext cx="15449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0000"/>
              </a:lnSpc>
              <a:spcBef>
                <a:spcPts val="1000"/>
              </a:spcBef>
              <a:buSzPct val="100000"/>
              <a:buFont typeface="Arial"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charset="0"/>
              <a:buChar char="•"/>
              <a:defRPr>
                <a:solidFill>
                  <a:srgbClr val="000000"/>
                </a:solidFill>
                <a:latin typeface="Calibri" pitchFamily="34" charset="0"/>
              </a:defRPr>
            </a:lvl9pPr>
          </a:lstStyle>
          <a:p>
            <a:pPr>
              <a:lnSpc>
                <a:spcPct val="100000"/>
              </a:lnSpc>
              <a:spcBef>
                <a:spcPct val="0"/>
              </a:spcBef>
              <a:buSzTx/>
              <a:buFontTx/>
              <a:buNone/>
            </a:pPr>
            <a:r>
              <a:rPr lang="en-GB" altLang="en-US" sz="1200" b="0" dirty="0"/>
              <a:t>Wild poliovirus type 1</a:t>
            </a:r>
          </a:p>
          <a:p>
            <a:pPr>
              <a:lnSpc>
                <a:spcPct val="100000"/>
              </a:lnSpc>
              <a:spcBef>
                <a:spcPct val="0"/>
              </a:spcBef>
              <a:buSzTx/>
              <a:buFontTx/>
              <a:buNone/>
            </a:pPr>
            <a:r>
              <a:rPr lang="en-GB" altLang="en-US" sz="1200" b="0" dirty="0" smtClean="0"/>
              <a:t>cVDPV </a:t>
            </a:r>
            <a:r>
              <a:rPr lang="en-GB" altLang="en-US" sz="1200" b="0" dirty="0"/>
              <a:t>type </a:t>
            </a:r>
            <a:r>
              <a:rPr lang="en-GB" altLang="en-US" sz="1200" b="0" dirty="0" smtClean="0"/>
              <a:t>2</a:t>
            </a:r>
            <a:r>
              <a:rPr lang="en-GB" altLang="en-US" sz="1200" b="0" baseline="30000" dirty="0" smtClean="0"/>
              <a:t>2</a:t>
            </a:r>
            <a:endParaRPr lang="en-GB" altLang="en-US" sz="1200" dirty="0"/>
          </a:p>
        </p:txBody>
      </p:sp>
      <p:grpSp>
        <p:nvGrpSpPr>
          <p:cNvPr id="2" name="Group 1"/>
          <p:cNvGrpSpPr/>
          <p:nvPr/>
        </p:nvGrpSpPr>
        <p:grpSpPr>
          <a:xfrm>
            <a:off x="238871" y="703192"/>
            <a:ext cx="8881311" cy="5318096"/>
            <a:chOff x="238871" y="431800"/>
            <a:chExt cx="9403598" cy="5639829"/>
          </a:xfrm>
        </p:grpSpPr>
        <p:pic>
          <p:nvPicPr>
            <p:cNvPr id="20" name="Picture 1"/>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344" y="431800"/>
              <a:ext cx="9255125"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1069969" y="1211263"/>
              <a:ext cx="327025" cy="344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6" name="Rectangle 35"/>
            <p:cNvSpPr/>
            <p:nvPr/>
          </p:nvSpPr>
          <p:spPr>
            <a:xfrm>
              <a:off x="2181219" y="814388"/>
              <a:ext cx="327025" cy="344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 name="Oval 36"/>
            <p:cNvSpPr>
              <a:spLocks noChangeAspect="1"/>
            </p:cNvSpPr>
            <p:nvPr/>
          </p:nvSpPr>
          <p:spPr>
            <a:xfrm flipV="1">
              <a:off x="3354382" y="3090863"/>
              <a:ext cx="53975" cy="53975"/>
            </a:xfrm>
            <a:prstGeom prst="ellipse">
              <a:avLst/>
            </a:prstGeom>
            <a:solidFill>
              <a:srgbClr val="089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lnSpc>
                  <a:spcPct val="90000"/>
                </a:lnSpc>
                <a:spcBef>
                  <a:spcPts val="1000"/>
                </a:spcBef>
                <a:buSzPct val="100000"/>
                <a:buFont typeface="Arial"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charset="0"/>
                <a:buChar char="•"/>
                <a:defRPr>
                  <a:solidFill>
                    <a:srgbClr val="000000"/>
                  </a:solidFill>
                  <a:latin typeface="Calibri" pitchFamily="34" charset="0"/>
                </a:defRPr>
              </a:lvl9pPr>
            </a:lstStyle>
            <a:p>
              <a:pPr algn="ctr" eaLnBrk="1" fontAlgn="auto" hangingPunct="1">
                <a:lnSpc>
                  <a:spcPct val="100000"/>
                </a:lnSpc>
                <a:spcBef>
                  <a:spcPct val="0"/>
                </a:spcBef>
                <a:spcAft>
                  <a:spcPts val="0"/>
                </a:spcAft>
                <a:buSzTx/>
                <a:buFontTx/>
                <a:buNone/>
                <a:defRPr/>
              </a:pPr>
              <a:endParaRPr lang="en-US" altLang="en-US" sz="1200" dirty="0" smtClean="0">
                <a:solidFill>
                  <a:srgbClr val="FFFFFF"/>
                </a:solidFill>
                <a:latin typeface="Calibri" panose="020F0502020204030204"/>
                <a:cs typeface="Arial" charset="0"/>
              </a:endParaRPr>
            </a:p>
          </p:txBody>
        </p:sp>
        <p:sp>
          <p:nvSpPr>
            <p:cNvPr id="18" name="Rectangle 14"/>
            <p:cNvSpPr>
              <a:spLocks noChangeArrowheads="1"/>
            </p:cNvSpPr>
            <p:nvPr/>
          </p:nvSpPr>
          <p:spPr bwMode="auto">
            <a:xfrm>
              <a:off x="238871" y="5877954"/>
              <a:ext cx="178777" cy="1936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ltLang="en-US" sz="1200" b="0" dirty="0">
                <a:solidFill>
                  <a:srgbClr val="000000"/>
                </a:solidFill>
                <a:latin typeface="Calibri" panose="020F0502020204030204"/>
                <a:cs typeface="+mn-cs"/>
              </a:endParaRPr>
            </a:p>
          </p:txBody>
        </p:sp>
        <p:sp>
          <p:nvSpPr>
            <p:cNvPr id="23" name="Oval 5"/>
            <p:cNvSpPr>
              <a:spLocks noChangeAspect="1" noChangeArrowheads="1"/>
            </p:cNvSpPr>
            <p:nvPr/>
          </p:nvSpPr>
          <p:spPr bwMode="auto">
            <a:xfrm>
              <a:off x="306977" y="5570709"/>
              <a:ext cx="65943"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defRPr/>
              </a:pPr>
              <a:endParaRPr lang="en-US" altLang="en-US" sz="1200" b="0" dirty="0">
                <a:solidFill>
                  <a:srgbClr val="000000"/>
                </a:solidFill>
                <a:latin typeface="Calibri" panose="020F0502020204030204"/>
                <a:cs typeface="+mn-cs"/>
              </a:endParaRPr>
            </a:p>
          </p:txBody>
        </p:sp>
        <p:sp>
          <p:nvSpPr>
            <p:cNvPr id="26" name="Oval 25"/>
            <p:cNvSpPr>
              <a:spLocks noChangeAspect="1"/>
            </p:cNvSpPr>
            <p:nvPr/>
          </p:nvSpPr>
          <p:spPr>
            <a:xfrm>
              <a:off x="298938" y="5721489"/>
              <a:ext cx="65943" cy="71438"/>
            </a:xfrm>
            <a:prstGeom prst="ellipse">
              <a:avLst/>
            </a:prstGeom>
            <a:solidFill>
              <a:srgbClr val="089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lnSpc>
                  <a:spcPct val="90000"/>
                </a:lnSpc>
                <a:spcBef>
                  <a:spcPts val="1000"/>
                </a:spcBef>
                <a:buSzPct val="100000"/>
                <a:buFont typeface="Arial"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charset="0"/>
                <a:buChar char="•"/>
                <a:defRPr>
                  <a:solidFill>
                    <a:srgbClr val="000000"/>
                  </a:solidFill>
                  <a:latin typeface="Calibri" pitchFamily="34" charset="0"/>
                </a:defRPr>
              </a:lvl9pPr>
            </a:lstStyle>
            <a:p>
              <a:pPr algn="ctr" eaLnBrk="1" fontAlgn="auto" hangingPunct="1">
                <a:lnSpc>
                  <a:spcPct val="100000"/>
                </a:lnSpc>
                <a:spcBef>
                  <a:spcPct val="0"/>
                </a:spcBef>
                <a:spcAft>
                  <a:spcPts val="0"/>
                </a:spcAft>
                <a:buSzTx/>
                <a:buFontTx/>
                <a:buNone/>
                <a:defRPr/>
              </a:pPr>
              <a:endParaRPr lang="en-US" altLang="en-US" sz="1200" b="0" dirty="0" smtClean="0">
                <a:solidFill>
                  <a:srgbClr val="FFFFFF"/>
                </a:solidFill>
                <a:latin typeface="Calibri" panose="020F0502020204030204"/>
                <a:cs typeface="Arial" charset="0"/>
              </a:endParaRPr>
            </a:p>
          </p:txBody>
        </p:sp>
      </p:grpSp>
      <p:sp>
        <p:nvSpPr>
          <p:cNvPr id="27" name="Date Placeholder 3"/>
          <p:cNvSpPr>
            <a:spLocks noGrp="1"/>
          </p:cNvSpPr>
          <p:nvPr>
            <p:ph type="dt" sz="quarter" idx="4294967295"/>
          </p:nvPr>
        </p:nvSpPr>
        <p:spPr>
          <a:xfrm>
            <a:off x="6426204" y="6601963"/>
            <a:ext cx="2615161" cy="250825"/>
          </a:xfrm>
          <a:prstGeom prst="rect">
            <a:avLst/>
          </a:prstGeom>
          <a:noFill/>
        </p:spPr>
        <p:txBody>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eaLnBrk="1" hangingPunct="1"/>
            <a:r>
              <a:rPr lang="en-GB" sz="1200" b="0" dirty="0" smtClean="0">
                <a:solidFill>
                  <a:schemeClr val="bg1"/>
                </a:solidFill>
                <a:latin typeface="Calibri" panose="020F0502020204030204" pitchFamily="34" charset="0"/>
                <a:cs typeface="Calibri" panose="020F0502020204030204" pitchFamily="34" charset="0"/>
              </a:rPr>
              <a:t>Data in WHO HQ as of  10 April 2017</a:t>
            </a:r>
          </a:p>
        </p:txBody>
      </p:sp>
      <p:sp>
        <p:nvSpPr>
          <p:cNvPr id="17" name="Slide Number Placeholder 4"/>
          <p:cNvSpPr>
            <a:spLocks noGrp="1"/>
          </p:cNvSpPr>
          <p:nvPr>
            <p:ph type="sldNum" sz="quarter" idx="4294967295"/>
          </p:nvPr>
        </p:nvSpPr>
        <p:spPr>
          <a:xfrm>
            <a:off x="-290944" y="6585533"/>
            <a:ext cx="2133600" cy="318655"/>
          </a:xfrm>
          <a:prstGeom prst="rect">
            <a:avLst/>
          </a:prstGeom>
        </p:spPr>
        <p:txBody>
          <a:bodyPr/>
          <a:lstStyle/>
          <a:p>
            <a:pPr algn="r"/>
            <a:fld id="{83C1EFE6-5657-4FCC-966A-BEF1E74861CA}" type="slidenum">
              <a:rPr lang="en-US" sz="1200" b="1" smtClean="0">
                <a:solidFill>
                  <a:schemeClr val="bg1"/>
                </a:solidFill>
              </a:rPr>
              <a:pPr algn="r"/>
              <a:t>3</a:t>
            </a:fld>
            <a:endParaRPr lang="en-US" sz="1200" b="1" dirty="0">
              <a:solidFill>
                <a:schemeClr val="bg1"/>
              </a:solidFill>
            </a:endParaRPr>
          </a:p>
        </p:txBody>
      </p:sp>
      <p:sp>
        <p:nvSpPr>
          <p:cNvPr id="3" name="TextBox 2"/>
          <p:cNvSpPr txBox="1"/>
          <p:nvPr/>
        </p:nvSpPr>
        <p:spPr>
          <a:xfrm>
            <a:off x="4677512" y="4589585"/>
            <a:ext cx="184731" cy="369332"/>
          </a:xfrm>
          <a:prstGeom prst="rect">
            <a:avLst/>
          </a:prstGeom>
          <a:noFill/>
        </p:spPr>
        <p:txBody>
          <a:bodyPr wrap="none" rtlCol="0">
            <a:spAutoFit/>
          </a:bodyPr>
          <a:lstStyle/>
          <a:p>
            <a:endParaRPr lang="en-GB" dirty="0"/>
          </a:p>
        </p:txBody>
      </p:sp>
      <p:pic>
        <p:nvPicPr>
          <p:cNvPr id="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907" y="3808413"/>
            <a:ext cx="41052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3"/>
          <p:cNvSpPr txBox="1">
            <a:spLocks noGrp="1" noChangeArrowheads="1"/>
          </p:cNvSpPr>
          <p:nvPr>
            <p:ph type="title"/>
          </p:nvPr>
        </p:nvSpPr>
        <p:spPr>
          <a:xfrm>
            <a:off x="0" y="44624"/>
            <a:ext cx="9144000" cy="792088"/>
          </a:xfrm>
          <a:solidFill>
            <a:schemeClr val="accent1">
              <a:lumMod val="40000"/>
              <a:lumOff val="60000"/>
            </a:schemeClr>
          </a:solidFill>
          <a:extLst/>
        </p:spPr>
        <p:txBody>
          <a:bodyPr>
            <a:normAutofit/>
          </a:bodyPr>
          <a:lstStyle/>
          <a:p>
            <a:pPr algn="ctr" eaLnBrk="1" fontAlgn="auto" hangingPunct="1">
              <a:spcBef>
                <a:spcPts val="0"/>
              </a:spcBef>
              <a:spcAft>
                <a:spcPts val="0"/>
              </a:spcAft>
              <a:defRPr/>
            </a:pPr>
            <a:r>
              <a:rPr lang="en-GB" altLang="en-US" sz="3100" i="1" dirty="0" smtClean="0">
                <a:latin typeface="+mn-lt"/>
              </a:rPr>
              <a:t>Wild </a:t>
            </a:r>
            <a:r>
              <a:rPr lang="en-GB" altLang="en-US" sz="3100" i="1" dirty="0"/>
              <a:t>Poliovirus</a:t>
            </a:r>
            <a:r>
              <a:rPr lang="en-GB" altLang="en-US" sz="3100" i="1" dirty="0" smtClean="0">
                <a:latin typeface="+mn-lt"/>
              </a:rPr>
              <a:t> </a:t>
            </a:r>
            <a:r>
              <a:rPr lang="en-GB" altLang="en-US" sz="3100" i="1" dirty="0"/>
              <a:t>&amp;</a:t>
            </a:r>
            <a:r>
              <a:rPr lang="en-GB" altLang="en-US" sz="3100" i="1" dirty="0" smtClean="0">
                <a:latin typeface="+mn-lt"/>
              </a:rPr>
              <a:t> </a:t>
            </a:r>
            <a:r>
              <a:rPr lang="en-GB" altLang="en-US" sz="3100" i="1" dirty="0" err="1" smtClean="0">
                <a:latin typeface="+mn-lt"/>
              </a:rPr>
              <a:t>cVDPV</a:t>
            </a:r>
            <a:r>
              <a:rPr lang="en-GB" altLang="en-US" sz="3100" i="1" dirty="0" smtClean="0">
                <a:latin typeface="+mn-lt"/>
              </a:rPr>
              <a:t> </a:t>
            </a:r>
            <a:r>
              <a:rPr lang="en-GB" altLang="en-US" sz="3100" i="1" dirty="0" smtClean="0"/>
              <a:t>Cases</a:t>
            </a:r>
            <a:r>
              <a:rPr lang="en-GB" altLang="en-US" sz="3100" i="1" baseline="30000" dirty="0" smtClean="0"/>
              <a:t>1</a:t>
            </a:r>
            <a:r>
              <a:rPr lang="en-GB" altLang="en-US" sz="3100" i="1" dirty="0" smtClean="0">
                <a:latin typeface="+mn-lt"/>
              </a:rPr>
              <a:t>, </a:t>
            </a:r>
            <a:r>
              <a:rPr lang="en-GB" altLang="en-US" sz="3100" i="1" dirty="0" smtClean="0"/>
              <a:t>Past 12 months</a:t>
            </a:r>
            <a:r>
              <a:rPr lang="en-GB" altLang="en-US" sz="3100" i="1" baseline="30000" dirty="0" smtClean="0"/>
              <a:t>2</a:t>
            </a:r>
            <a:endParaRPr lang="en-GB" altLang="en-US" sz="3100" i="1" baseline="30000" dirty="0"/>
          </a:p>
        </p:txBody>
      </p:sp>
    </p:spTree>
    <p:extLst>
      <p:ext uri="{BB962C8B-B14F-4D97-AF65-F5344CB8AC3E}">
        <p14:creationId xmlns:p14="http://schemas.microsoft.com/office/powerpoint/2010/main" val="1160306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1">
              <a:lumMod val="40000"/>
              <a:lumOff val="60000"/>
            </a:schemeClr>
          </a:solidFill>
        </p:spPr>
        <p:txBody>
          <a:bodyPr/>
          <a:lstStyle/>
          <a:p>
            <a:r>
              <a:rPr lang="en-GB" i="1" dirty="0" smtClean="0">
                <a:solidFill>
                  <a:schemeClr val="tx2">
                    <a:lumMod val="50000"/>
                  </a:schemeClr>
                </a:solidFill>
              </a:rPr>
              <a:t>Definitions</a:t>
            </a:r>
            <a:endParaRPr lang="en-GB" i="1" dirty="0">
              <a:solidFill>
                <a:schemeClr val="tx2">
                  <a:lumMod val="50000"/>
                </a:schemeClr>
              </a:solidFill>
            </a:endParaRPr>
          </a:p>
        </p:txBody>
      </p:sp>
      <p:sp>
        <p:nvSpPr>
          <p:cNvPr id="3" name="Content Placeholder 2"/>
          <p:cNvSpPr>
            <a:spLocks noGrp="1"/>
          </p:cNvSpPr>
          <p:nvPr>
            <p:ph idx="1"/>
          </p:nvPr>
        </p:nvSpPr>
        <p:spPr/>
        <p:txBody>
          <a:bodyPr>
            <a:normAutofit fontScale="92500"/>
          </a:bodyPr>
          <a:lstStyle/>
          <a:p>
            <a:r>
              <a:rPr lang="en-GB" dirty="0" smtClean="0">
                <a:latin typeface="Calibri (Body)"/>
              </a:rPr>
              <a:t>Accuracy:</a:t>
            </a:r>
          </a:p>
          <a:p>
            <a:pPr lvl="1"/>
            <a:r>
              <a:rPr lang="en-US" sz="2600" dirty="0">
                <a:latin typeface="Calibri (Body)"/>
              </a:rPr>
              <a:t>the </a:t>
            </a:r>
            <a:r>
              <a:rPr lang="en-US" sz="2600" dirty="0">
                <a:latin typeface="Calibri (Body)"/>
                <a:hlinkClick r:id="rId2" tooltip="fact"/>
              </a:rPr>
              <a:t>fact</a:t>
            </a:r>
            <a:r>
              <a:rPr lang="en-US" sz="2600" dirty="0">
                <a:latin typeface="Calibri (Body)"/>
              </a:rPr>
              <a:t> of being </a:t>
            </a:r>
            <a:r>
              <a:rPr lang="en-US" sz="2600" dirty="0">
                <a:latin typeface="Calibri (Body)"/>
                <a:hlinkClick r:id="rId3" tooltip="correct"/>
              </a:rPr>
              <a:t>correct</a:t>
            </a:r>
            <a:r>
              <a:rPr lang="en-US" sz="2600" dirty="0">
                <a:latin typeface="Calibri (Body)"/>
              </a:rPr>
              <a:t> and without any </a:t>
            </a:r>
            <a:r>
              <a:rPr lang="en-US" sz="2600" dirty="0" smtClean="0">
                <a:latin typeface="Calibri (Body)"/>
                <a:hlinkClick r:id="rId4" tooltip="mistakes"/>
              </a:rPr>
              <a:t>mistakes</a:t>
            </a:r>
            <a:endParaRPr lang="en-US" sz="2600" dirty="0" smtClean="0">
              <a:latin typeface="Calibri (Body)"/>
            </a:endParaRPr>
          </a:p>
          <a:p>
            <a:pPr lvl="1"/>
            <a:r>
              <a:rPr lang="en-US" sz="2600" dirty="0">
                <a:latin typeface="Calibri (Body)"/>
              </a:rPr>
              <a:t>a</a:t>
            </a:r>
            <a:r>
              <a:rPr lang="en-US" sz="2600" dirty="0" smtClean="0">
                <a:latin typeface="Calibri (Body)"/>
              </a:rPr>
              <a:t>ccuracy </a:t>
            </a:r>
            <a:r>
              <a:rPr lang="en-US" sz="2600" dirty="0">
                <a:latin typeface="Calibri (Body)"/>
              </a:rPr>
              <a:t>is also the </a:t>
            </a:r>
            <a:r>
              <a:rPr lang="en-US" sz="2600" dirty="0">
                <a:latin typeface="Calibri (Body)"/>
                <a:hlinkClick r:id="rId5" tooltip="agreement"/>
              </a:rPr>
              <a:t>agreement</a:t>
            </a:r>
            <a:r>
              <a:rPr lang="en-US" sz="2600" dirty="0">
                <a:latin typeface="Calibri (Body)"/>
              </a:rPr>
              <a:t> of </a:t>
            </a:r>
            <a:r>
              <a:rPr lang="en-US" sz="2600" dirty="0" smtClean="0">
                <a:latin typeface="Calibri (Body)"/>
                <a:hlinkClick r:id="rId6" tooltip="particular"/>
              </a:rPr>
              <a:t>particular</a:t>
            </a:r>
            <a:r>
              <a:rPr lang="en-US" sz="2600" dirty="0">
                <a:latin typeface="Calibri (Body)"/>
              </a:rPr>
              <a:t> </a:t>
            </a:r>
            <a:r>
              <a:rPr lang="en-US" sz="2600" dirty="0">
                <a:latin typeface="Calibri (Body)"/>
                <a:hlinkClick r:id="rId7" tooltip="measurement"/>
              </a:rPr>
              <a:t>measurement</a:t>
            </a:r>
            <a:r>
              <a:rPr lang="en-US" sz="2600" dirty="0">
                <a:latin typeface="Calibri (Body)"/>
              </a:rPr>
              <a:t> with </a:t>
            </a:r>
            <a:r>
              <a:rPr lang="en-US" sz="2600" dirty="0" smtClean="0">
                <a:latin typeface="Calibri (Body)"/>
              </a:rPr>
              <a:t>an </a:t>
            </a:r>
            <a:r>
              <a:rPr lang="en-US" sz="2600" dirty="0" smtClean="0">
                <a:latin typeface="Calibri (Body)"/>
                <a:hlinkClick r:id="rId8" tooltip="accepted"/>
              </a:rPr>
              <a:t>accepted</a:t>
            </a:r>
            <a:r>
              <a:rPr lang="en-US" sz="2600" dirty="0">
                <a:latin typeface="Calibri (Body)"/>
              </a:rPr>
              <a:t> </a:t>
            </a:r>
            <a:r>
              <a:rPr lang="en-US" sz="2600" dirty="0">
                <a:latin typeface="Calibri (Body)"/>
                <a:hlinkClick r:id="rId9" tooltip="standard"/>
              </a:rPr>
              <a:t>standard</a:t>
            </a:r>
            <a:r>
              <a:rPr lang="en-US" sz="2600" dirty="0" smtClean="0">
                <a:latin typeface="Calibri (Body)"/>
              </a:rPr>
              <a:t>.</a:t>
            </a:r>
          </a:p>
          <a:p>
            <a:pPr lvl="1"/>
            <a:endParaRPr lang="en-GB" dirty="0">
              <a:latin typeface="Calibri (Body)"/>
            </a:endParaRPr>
          </a:p>
          <a:p>
            <a:r>
              <a:rPr lang="en-GB" dirty="0" smtClean="0">
                <a:latin typeface="Calibri (Body)"/>
              </a:rPr>
              <a:t>Reliability:</a:t>
            </a:r>
          </a:p>
          <a:p>
            <a:pPr lvl="1"/>
            <a:r>
              <a:rPr lang="en-US" sz="2600" dirty="0" smtClean="0">
                <a:latin typeface="Calibri (Body)"/>
              </a:rPr>
              <a:t>the </a:t>
            </a:r>
            <a:r>
              <a:rPr lang="en-US" sz="2600" dirty="0">
                <a:latin typeface="Calibri (Body)"/>
              </a:rPr>
              <a:t>quality or state of being </a:t>
            </a:r>
            <a:r>
              <a:rPr lang="en-US" sz="2600" dirty="0">
                <a:latin typeface="Calibri (Body)"/>
                <a:hlinkClick r:id="rId10"/>
              </a:rPr>
              <a:t>reliable</a:t>
            </a:r>
            <a:endParaRPr lang="en-US" sz="2600" dirty="0">
              <a:latin typeface="Calibri (Body)"/>
            </a:endParaRPr>
          </a:p>
          <a:p>
            <a:pPr lvl="1"/>
            <a:r>
              <a:rPr lang="en-US" sz="2600" dirty="0" smtClean="0">
                <a:latin typeface="Calibri (Body)"/>
              </a:rPr>
              <a:t> </a:t>
            </a:r>
            <a:r>
              <a:rPr lang="en-US" sz="2600" dirty="0">
                <a:latin typeface="Calibri (Body)"/>
              </a:rPr>
              <a:t>the extent to which an experiment, test, or measuring procedure yields the same results on repeated </a:t>
            </a:r>
            <a:r>
              <a:rPr lang="en-US" sz="2600" dirty="0" smtClean="0">
                <a:latin typeface="Calibri (Body)"/>
              </a:rPr>
              <a:t>trials</a:t>
            </a:r>
            <a:endParaRPr lang="en-US" sz="2600" dirty="0">
              <a:latin typeface="Calibri (Body)"/>
            </a:endParaRPr>
          </a:p>
        </p:txBody>
      </p:sp>
    </p:spTree>
    <p:extLst>
      <p:ext uri="{BB962C8B-B14F-4D97-AF65-F5344CB8AC3E}">
        <p14:creationId xmlns:p14="http://schemas.microsoft.com/office/powerpoint/2010/main" val="3178473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94122"/>
          </a:xfrm>
          <a:solidFill>
            <a:schemeClr val="accent1">
              <a:lumMod val="40000"/>
              <a:lumOff val="60000"/>
            </a:schemeClr>
          </a:solidFill>
        </p:spPr>
        <p:txBody>
          <a:bodyPr/>
          <a:lstStyle/>
          <a:p>
            <a:r>
              <a:rPr lang="en-GB" i="1" dirty="0" smtClean="0">
                <a:solidFill>
                  <a:schemeClr val="tx2">
                    <a:lumMod val="50000"/>
                  </a:schemeClr>
                </a:solidFill>
              </a:rPr>
              <a:t>Data sources</a:t>
            </a:r>
            <a:endParaRPr lang="en-GB" i="1" dirty="0">
              <a:solidFill>
                <a:schemeClr val="tx2">
                  <a:lumMod val="50000"/>
                </a:schemeClr>
              </a:solidFill>
            </a:endParaRPr>
          </a:p>
        </p:txBody>
      </p:sp>
      <p:sp>
        <p:nvSpPr>
          <p:cNvPr id="3" name="Content Placeholder 2"/>
          <p:cNvSpPr>
            <a:spLocks noGrp="1"/>
          </p:cNvSpPr>
          <p:nvPr>
            <p:ph idx="1"/>
          </p:nvPr>
        </p:nvSpPr>
        <p:spPr>
          <a:xfrm>
            <a:off x="457200" y="1484784"/>
            <a:ext cx="8229600" cy="5256584"/>
          </a:xfrm>
        </p:spPr>
        <p:txBody>
          <a:bodyPr>
            <a:normAutofit fontScale="77500" lnSpcReduction="20000"/>
          </a:bodyPr>
          <a:lstStyle/>
          <a:p>
            <a:pPr>
              <a:spcAft>
                <a:spcPts val="600"/>
              </a:spcAft>
            </a:pPr>
            <a:r>
              <a:rPr lang="en-GB" i="1" dirty="0" smtClean="0"/>
              <a:t>POLIS (Polio Information System)</a:t>
            </a:r>
          </a:p>
          <a:p>
            <a:pPr lvl="1">
              <a:spcAft>
                <a:spcPts val="600"/>
              </a:spcAft>
            </a:pPr>
            <a:r>
              <a:rPr lang="en-GB" dirty="0" smtClean="0"/>
              <a:t>AFP (Acute Flaccid Paralysis) case data, including demographic, epidemiological, vaccination &amp; </a:t>
            </a:r>
            <a:r>
              <a:rPr lang="en-GB" dirty="0" err="1" smtClean="0"/>
              <a:t>virological</a:t>
            </a:r>
            <a:r>
              <a:rPr lang="en-GB" dirty="0" smtClean="0"/>
              <a:t> data</a:t>
            </a:r>
          </a:p>
          <a:p>
            <a:pPr lvl="1">
              <a:spcAft>
                <a:spcPts val="600"/>
              </a:spcAft>
            </a:pPr>
            <a:r>
              <a:rPr lang="en-GB" dirty="0" smtClean="0"/>
              <a:t>ES (Environmental surveillance)</a:t>
            </a:r>
          </a:p>
          <a:p>
            <a:pPr lvl="1">
              <a:spcAft>
                <a:spcPts val="600"/>
              </a:spcAft>
            </a:pPr>
            <a:r>
              <a:rPr lang="en-GB" dirty="0" smtClean="0"/>
              <a:t>Supplemental immunization activity data  (SIAs) (dates, geographic extent, and vaccine used)</a:t>
            </a:r>
          </a:p>
          <a:p>
            <a:pPr>
              <a:spcAft>
                <a:spcPts val="600"/>
              </a:spcAft>
            </a:pPr>
            <a:r>
              <a:rPr lang="en-GB" i="1" dirty="0" smtClean="0"/>
              <a:t>Lot Quality Assurance Sampling (LQAS)</a:t>
            </a:r>
          </a:p>
          <a:p>
            <a:pPr lvl="1">
              <a:spcAft>
                <a:spcPts val="600"/>
              </a:spcAft>
            </a:pPr>
            <a:r>
              <a:rPr lang="en-GB" dirty="0" smtClean="0"/>
              <a:t>Quality (coverage) of supplemental immunization activities (SIAs)</a:t>
            </a:r>
          </a:p>
          <a:p>
            <a:pPr>
              <a:spcAft>
                <a:spcPts val="600"/>
              </a:spcAft>
            </a:pPr>
            <a:r>
              <a:rPr lang="en-GB" i="1" dirty="0" smtClean="0"/>
              <a:t>Routine immunization data (maintained by IVB)</a:t>
            </a:r>
          </a:p>
          <a:p>
            <a:pPr lvl="1">
              <a:spcAft>
                <a:spcPts val="600"/>
              </a:spcAft>
            </a:pPr>
            <a:r>
              <a:rPr lang="en-GB" dirty="0" smtClean="0"/>
              <a:t>Down to 1</a:t>
            </a:r>
            <a:r>
              <a:rPr lang="en-GB" baseline="30000" dirty="0" smtClean="0"/>
              <a:t>st</a:t>
            </a:r>
            <a:r>
              <a:rPr lang="en-GB" dirty="0" smtClean="0"/>
              <a:t> level subnational division levels</a:t>
            </a:r>
          </a:p>
          <a:p>
            <a:pPr>
              <a:spcAft>
                <a:spcPts val="600"/>
              </a:spcAft>
            </a:pPr>
            <a:r>
              <a:rPr lang="en-GB" i="1" dirty="0" smtClean="0"/>
              <a:t>Additional program evaluation</a:t>
            </a:r>
          </a:p>
          <a:p>
            <a:pPr lvl="1">
              <a:spcAft>
                <a:spcPts val="600"/>
              </a:spcAft>
            </a:pPr>
            <a:r>
              <a:rPr lang="en-GB" dirty="0" smtClean="0"/>
              <a:t>Seroprevalence surveys</a:t>
            </a:r>
          </a:p>
          <a:p>
            <a:pPr lvl="1">
              <a:spcAft>
                <a:spcPts val="600"/>
              </a:spcAft>
            </a:pPr>
            <a:endParaRPr lang="en-GB" dirty="0" smtClean="0"/>
          </a:p>
        </p:txBody>
      </p:sp>
    </p:spTree>
    <p:extLst>
      <p:ext uri="{BB962C8B-B14F-4D97-AF65-F5344CB8AC3E}">
        <p14:creationId xmlns:p14="http://schemas.microsoft.com/office/powerpoint/2010/main" val="612737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972" y="0"/>
            <a:ext cx="8184874" cy="964247"/>
          </a:xfrm>
        </p:spPr>
        <p:txBody>
          <a:bodyPr>
            <a:noAutofit/>
          </a:bodyPr>
          <a:lstStyle/>
          <a:p>
            <a:r>
              <a:rPr lang="en-GB" sz="3200" b="1" dirty="0">
                <a:solidFill>
                  <a:schemeClr val="accent6">
                    <a:lumMod val="75000"/>
                  </a:schemeClr>
                </a:solidFill>
              </a:rPr>
              <a:t>Pakistan: Environmental Surveillance</a:t>
            </a:r>
            <a:br>
              <a:rPr lang="en-GB" sz="3200" b="1" dirty="0">
                <a:solidFill>
                  <a:schemeClr val="accent6">
                    <a:lumMod val="75000"/>
                  </a:schemeClr>
                </a:solidFill>
              </a:rPr>
            </a:br>
            <a:r>
              <a:rPr lang="en-US" sz="2400" b="1" dirty="0">
                <a:solidFill>
                  <a:schemeClr val="accent6">
                    <a:lumMod val="75000"/>
                  </a:schemeClr>
                </a:solidFill>
              </a:rPr>
              <a:t>Persistent and recurrent positives in Quetta and Peshawar </a:t>
            </a:r>
            <a:r>
              <a:rPr lang="en-US" sz="3200" b="1" dirty="0">
                <a:solidFill>
                  <a:schemeClr val="accent6">
                    <a:lumMod val="75000"/>
                  </a:schemeClr>
                </a:solidFill>
              </a:rPr>
              <a:t>major </a:t>
            </a:r>
            <a:r>
              <a:rPr lang="en-US" sz="2400" dirty="0">
                <a:latin typeface="Calibri" panose="020F0502020204030204" pitchFamily="34" charset="0"/>
              </a:rPr>
              <a:t>concern</a:t>
            </a:r>
            <a:endParaRPr lang="en-GB" sz="2800" dirty="0">
              <a:latin typeface="Calibri" panose="020F0502020204030204" pitchFamily="34" charset="0"/>
            </a:endParaRPr>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77"/>
          <a:stretch/>
        </p:blipFill>
        <p:spPr bwMode="auto">
          <a:xfrm>
            <a:off x="1250672" y="975514"/>
            <a:ext cx="5819344" cy="518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0480" t="25852" r="18878" b="70414"/>
          <a:stretch/>
        </p:blipFill>
        <p:spPr bwMode="auto">
          <a:xfrm>
            <a:off x="1179725" y="6263958"/>
            <a:ext cx="5890290" cy="344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70016" y="1153986"/>
            <a:ext cx="853347" cy="276999"/>
          </a:xfrm>
          <a:prstGeom prst="rect">
            <a:avLst/>
          </a:prstGeom>
          <a:solidFill>
            <a:schemeClr val="bg1">
              <a:lumMod val="95000"/>
            </a:schemeClr>
          </a:solidFill>
        </p:spPr>
        <p:txBody>
          <a:bodyPr wrap="square" rtlCol="0">
            <a:spAutoFit/>
          </a:bodyPr>
          <a:lstStyle/>
          <a:p>
            <a:pPr algn="ctr" defTabSz="457200"/>
            <a:r>
              <a:rPr lang="en-GB" sz="1200" b="1" dirty="0">
                <a:solidFill>
                  <a:prstClr val="black"/>
                </a:solidFill>
              </a:rPr>
              <a:t>Lahore</a:t>
            </a:r>
          </a:p>
        </p:txBody>
      </p:sp>
      <p:sp>
        <p:nvSpPr>
          <p:cNvPr id="6" name="Rectangle 5"/>
          <p:cNvSpPr/>
          <p:nvPr/>
        </p:nvSpPr>
        <p:spPr>
          <a:xfrm>
            <a:off x="7070016" y="1465489"/>
            <a:ext cx="853347" cy="166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b="1" dirty="0">
                <a:solidFill>
                  <a:prstClr val="black"/>
                </a:solidFill>
              </a:rPr>
              <a:t>Multan</a:t>
            </a:r>
          </a:p>
        </p:txBody>
      </p:sp>
      <p:sp>
        <p:nvSpPr>
          <p:cNvPr id="18" name="Rectangle 17"/>
          <p:cNvSpPr/>
          <p:nvPr/>
        </p:nvSpPr>
        <p:spPr>
          <a:xfrm>
            <a:off x="7070033" y="2302233"/>
            <a:ext cx="853347" cy="1063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b="1" dirty="0">
                <a:solidFill>
                  <a:prstClr val="black"/>
                </a:solidFill>
              </a:rPr>
              <a:t>Rawalpindi</a:t>
            </a:r>
          </a:p>
        </p:txBody>
      </p:sp>
      <p:sp>
        <p:nvSpPr>
          <p:cNvPr id="19" name="Rectangle 18"/>
          <p:cNvSpPr/>
          <p:nvPr/>
        </p:nvSpPr>
        <p:spPr>
          <a:xfrm>
            <a:off x="7061412" y="2653029"/>
            <a:ext cx="853347" cy="8339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b="1" dirty="0">
                <a:solidFill>
                  <a:prstClr val="black"/>
                </a:solidFill>
              </a:rPr>
              <a:t>Karachi</a:t>
            </a:r>
          </a:p>
        </p:txBody>
      </p:sp>
      <p:sp>
        <p:nvSpPr>
          <p:cNvPr id="20" name="Rectangle 19"/>
          <p:cNvSpPr/>
          <p:nvPr/>
        </p:nvSpPr>
        <p:spPr>
          <a:xfrm>
            <a:off x="7065731" y="4245971"/>
            <a:ext cx="853347" cy="2416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b="1" dirty="0">
                <a:solidFill>
                  <a:prstClr val="black"/>
                </a:solidFill>
              </a:rPr>
              <a:t>Peshawar</a:t>
            </a:r>
          </a:p>
        </p:txBody>
      </p:sp>
      <p:sp>
        <p:nvSpPr>
          <p:cNvPr id="21" name="Rectangle 20"/>
          <p:cNvSpPr/>
          <p:nvPr/>
        </p:nvSpPr>
        <p:spPr>
          <a:xfrm>
            <a:off x="7072536" y="5344139"/>
            <a:ext cx="853347" cy="4169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100" b="1" dirty="0">
                <a:solidFill>
                  <a:prstClr val="black"/>
                </a:solidFill>
              </a:rPr>
              <a:t>Quetta Block</a:t>
            </a:r>
          </a:p>
        </p:txBody>
      </p:sp>
      <p:sp>
        <p:nvSpPr>
          <p:cNvPr id="7" name="Oval 6"/>
          <p:cNvSpPr/>
          <p:nvPr/>
        </p:nvSpPr>
        <p:spPr>
          <a:xfrm>
            <a:off x="4244454" y="3965427"/>
            <a:ext cx="3725839" cy="832513"/>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23" name="Oval 22"/>
          <p:cNvSpPr/>
          <p:nvPr/>
        </p:nvSpPr>
        <p:spPr>
          <a:xfrm>
            <a:off x="3210637" y="5207376"/>
            <a:ext cx="4761360" cy="7256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3" name="Slide Number Placeholder 4"/>
          <p:cNvSpPr txBox="1">
            <a:spLocks/>
          </p:cNvSpPr>
          <p:nvPr/>
        </p:nvSpPr>
        <p:spPr>
          <a:xfrm>
            <a:off x="-290944" y="6585533"/>
            <a:ext cx="2133600" cy="318655"/>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1200" kern="1200">
                <a:solidFill>
                  <a:prstClr val="whit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C1EFE6-5657-4FCC-966A-BEF1E74861CA}" type="slidenum">
              <a:rPr lang="en-US" sz="1100" smtClean="0"/>
              <a:pPr/>
              <a:t>6</a:t>
            </a:fld>
            <a:endParaRPr lang="en-US" dirty="0"/>
          </a:p>
        </p:txBody>
      </p:sp>
    </p:spTree>
    <p:extLst>
      <p:ext uri="{BB962C8B-B14F-4D97-AF65-F5344CB8AC3E}">
        <p14:creationId xmlns:p14="http://schemas.microsoft.com/office/powerpoint/2010/main" val="338231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850106"/>
          </a:xfrm>
          <a:solidFill>
            <a:schemeClr val="accent1">
              <a:lumMod val="40000"/>
              <a:lumOff val="60000"/>
            </a:schemeClr>
          </a:solidFill>
        </p:spPr>
        <p:txBody>
          <a:bodyPr/>
          <a:lstStyle/>
          <a:p>
            <a:r>
              <a:rPr lang="en-GB" i="1" dirty="0" smtClean="0">
                <a:solidFill>
                  <a:schemeClr val="tx2">
                    <a:lumMod val="50000"/>
                  </a:schemeClr>
                </a:solidFill>
              </a:rPr>
              <a:t>AFP Surveillance</a:t>
            </a:r>
            <a:endParaRPr lang="en-GB" i="1" dirty="0">
              <a:solidFill>
                <a:schemeClr val="tx2">
                  <a:lumMod val="50000"/>
                </a:schemeClr>
              </a:solidFill>
            </a:endParaRPr>
          </a:p>
        </p:txBody>
      </p:sp>
      <p:sp>
        <p:nvSpPr>
          <p:cNvPr id="3" name="Content Placeholder 2"/>
          <p:cNvSpPr>
            <a:spLocks noGrp="1"/>
          </p:cNvSpPr>
          <p:nvPr>
            <p:ph idx="1"/>
          </p:nvPr>
        </p:nvSpPr>
        <p:spPr>
          <a:xfrm>
            <a:off x="457200" y="1196752"/>
            <a:ext cx="8229600" cy="5661248"/>
          </a:xfrm>
        </p:spPr>
        <p:txBody>
          <a:bodyPr>
            <a:normAutofit fontScale="77500" lnSpcReduction="20000"/>
          </a:bodyPr>
          <a:lstStyle/>
          <a:p>
            <a:pPr>
              <a:spcAft>
                <a:spcPts val="600"/>
              </a:spcAft>
            </a:pPr>
            <a:r>
              <a:rPr lang="en-GB" i="1" dirty="0" smtClean="0"/>
              <a:t>Case-based information</a:t>
            </a:r>
          </a:p>
          <a:p>
            <a:pPr lvl="1">
              <a:spcAft>
                <a:spcPts val="600"/>
              </a:spcAft>
            </a:pPr>
            <a:r>
              <a:rPr lang="en-GB" dirty="0" smtClean="0"/>
              <a:t>Immediate reporting of suspected cases from reporting site (CLINIC)</a:t>
            </a:r>
          </a:p>
          <a:p>
            <a:pPr lvl="1">
              <a:spcAft>
                <a:spcPts val="600"/>
              </a:spcAft>
            </a:pPr>
            <a:r>
              <a:rPr lang="en-GB" dirty="0" smtClean="0"/>
              <a:t>Detailed investigation &amp; sample collection (case report form) (POLIO SURVEILLANCE STAFF)</a:t>
            </a:r>
          </a:p>
          <a:p>
            <a:pPr lvl="1">
              <a:spcAft>
                <a:spcPts val="600"/>
              </a:spcAft>
            </a:pPr>
            <a:r>
              <a:rPr lang="en-GB" dirty="0" smtClean="0"/>
              <a:t>Stool samples sent for virology to respective laboratories (NETWORK LABORATORY)</a:t>
            </a:r>
          </a:p>
          <a:p>
            <a:pPr lvl="1">
              <a:spcAft>
                <a:spcPts val="600"/>
              </a:spcAft>
            </a:pPr>
            <a:r>
              <a:rPr lang="en-GB" dirty="0" smtClean="0"/>
              <a:t>60-day follow-up investigation for presence / absence of paralysis (POLIO SURVEILLANCE STAFF)</a:t>
            </a:r>
          </a:p>
          <a:p>
            <a:pPr>
              <a:spcAft>
                <a:spcPts val="600"/>
              </a:spcAft>
            </a:pPr>
            <a:r>
              <a:rPr lang="en-GB" i="1" dirty="0" smtClean="0"/>
              <a:t>Network of surveillance sites (POLIO SURVEILLANCE STAFF)</a:t>
            </a:r>
          </a:p>
          <a:p>
            <a:pPr lvl="1">
              <a:spcAft>
                <a:spcPts val="600"/>
              </a:spcAft>
            </a:pPr>
            <a:r>
              <a:rPr lang="en-GB" dirty="0" smtClean="0"/>
              <a:t>Down to district hospitals, community informants</a:t>
            </a:r>
          </a:p>
          <a:p>
            <a:pPr lvl="1">
              <a:spcAft>
                <a:spcPts val="600"/>
              </a:spcAft>
            </a:pPr>
            <a:r>
              <a:rPr lang="en-GB" dirty="0" smtClean="0"/>
              <a:t>Immediate reporting, monthly negative reporting, active weekly visits</a:t>
            </a:r>
          </a:p>
          <a:p>
            <a:pPr>
              <a:spcAft>
                <a:spcPts val="600"/>
              </a:spcAft>
            </a:pPr>
            <a:r>
              <a:rPr lang="en-GB" i="1" dirty="0" smtClean="0"/>
              <a:t>National Polio Expert Committee (NPEC)</a:t>
            </a:r>
          </a:p>
          <a:p>
            <a:pPr lvl="1">
              <a:spcAft>
                <a:spcPts val="600"/>
              </a:spcAft>
            </a:pPr>
            <a:r>
              <a:rPr lang="en-GB" dirty="0" smtClean="0"/>
              <a:t>Classification of reported cases</a:t>
            </a:r>
            <a:endParaRPr lang="en-GB" dirty="0"/>
          </a:p>
        </p:txBody>
      </p:sp>
    </p:spTree>
    <p:extLst>
      <p:ext uri="{BB962C8B-B14F-4D97-AF65-F5344CB8AC3E}">
        <p14:creationId xmlns:p14="http://schemas.microsoft.com/office/powerpoint/2010/main" val="3554136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73968"/>
            <a:ext cx="8610600" cy="5867400"/>
          </a:xfrm>
        </p:spPr>
        <p:txBody>
          <a:bodyPr>
            <a:normAutofit/>
          </a:bodyPr>
          <a:lstStyle/>
          <a:p>
            <a:r>
              <a:rPr lang="en-GB" dirty="0" smtClean="0"/>
              <a:t>The primary objective of the Polio Information System (PolIS) is to </a:t>
            </a:r>
            <a:r>
              <a:rPr lang="en-US" dirty="0" smtClean="0">
                <a:solidFill>
                  <a:schemeClr val="accent6">
                    <a:lumMod val="75000"/>
                  </a:schemeClr>
                </a:solidFill>
              </a:rPr>
              <a:t>harmonize</a:t>
            </a:r>
            <a:r>
              <a:rPr lang="en-US" dirty="0" smtClean="0">
                <a:solidFill>
                  <a:schemeClr val="bg2">
                    <a:lumMod val="75000"/>
                  </a:schemeClr>
                </a:solidFill>
              </a:rPr>
              <a:t> </a:t>
            </a:r>
            <a:r>
              <a:rPr lang="en-US" dirty="0"/>
              <a:t>and </a:t>
            </a:r>
            <a:r>
              <a:rPr lang="en-US" dirty="0">
                <a:solidFill>
                  <a:schemeClr val="accent6">
                    <a:lumMod val="75000"/>
                  </a:schemeClr>
                </a:solidFill>
              </a:rPr>
              <a:t>consolidate</a:t>
            </a:r>
            <a:r>
              <a:rPr lang="en-US" dirty="0">
                <a:solidFill>
                  <a:schemeClr val="bg2">
                    <a:lumMod val="75000"/>
                  </a:schemeClr>
                </a:solidFill>
              </a:rPr>
              <a:t> </a:t>
            </a:r>
            <a:r>
              <a:rPr lang="en-US" dirty="0"/>
              <a:t>data from various </a:t>
            </a:r>
            <a:r>
              <a:rPr lang="en-US" dirty="0" smtClean="0"/>
              <a:t>sources</a:t>
            </a:r>
          </a:p>
          <a:p>
            <a:pPr lvl="1"/>
            <a:r>
              <a:rPr lang="en-US" dirty="0"/>
              <a:t>M</a:t>
            </a:r>
            <a:r>
              <a:rPr lang="en-US" dirty="0" smtClean="0"/>
              <a:t>ost </a:t>
            </a:r>
            <a:r>
              <a:rPr lang="en-US" dirty="0"/>
              <a:t>of the data managed come to us through existing “systems” which report data in varying degrees of </a:t>
            </a:r>
            <a:r>
              <a:rPr lang="en-US" dirty="0" smtClean="0"/>
              <a:t>quality, therefore:</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936" y="3142385"/>
            <a:ext cx="5029200" cy="344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395536" y="3388568"/>
            <a:ext cx="3581400" cy="3352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US" sz="2400" dirty="0" smtClean="0">
                <a:solidFill>
                  <a:prstClr val="black"/>
                </a:solidFill>
              </a:rPr>
              <a:t>We have very little control of the input </a:t>
            </a:r>
          </a:p>
          <a:p>
            <a:pPr lvl="2"/>
            <a:r>
              <a:rPr lang="en-US" sz="2400" dirty="0" smtClean="0">
                <a:solidFill>
                  <a:prstClr val="black"/>
                </a:solidFill>
              </a:rPr>
              <a:t>PolIS must process the file to ensure quality</a:t>
            </a:r>
            <a:endParaRPr lang="en-GB" dirty="0">
              <a:solidFill>
                <a:prstClr val="black"/>
              </a:solidFill>
            </a:endParaRPr>
          </a:p>
        </p:txBody>
      </p:sp>
      <p:sp>
        <p:nvSpPr>
          <p:cNvPr id="7" name="Title 1"/>
          <p:cNvSpPr txBox="1">
            <a:spLocks/>
          </p:cNvSpPr>
          <p:nvPr/>
        </p:nvSpPr>
        <p:spPr>
          <a:xfrm>
            <a:off x="0" y="0"/>
            <a:ext cx="9144000" cy="764704"/>
          </a:xfrm>
          <a:prstGeom prst="rect">
            <a:avLst/>
          </a:prstGeom>
          <a:solidFill>
            <a:schemeClr val="accent1">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accent6"/>
                </a:solidFill>
                <a:latin typeface="Arial Narrow" panose="020B0606020202030204" pitchFamily="34" charset="0"/>
                <a:ea typeface="+mj-ea"/>
                <a:cs typeface="+mj-cs"/>
              </a:defRPr>
            </a:lvl1pPr>
          </a:lstStyle>
          <a:p>
            <a:r>
              <a:rPr lang="en-GB" b="0" i="1" dirty="0" err="1">
                <a:solidFill>
                  <a:schemeClr val="tx1"/>
                </a:solidFill>
                <a:latin typeface="+mn-lt"/>
              </a:rPr>
              <a:t>PolIS</a:t>
            </a:r>
            <a:r>
              <a:rPr lang="en-GB" b="0" i="1" dirty="0">
                <a:solidFill>
                  <a:schemeClr val="tx1"/>
                </a:solidFill>
                <a:latin typeface="+mn-lt"/>
              </a:rPr>
              <a:t> </a:t>
            </a:r>
            <a:r>
              <a:rPr lang="en-GB" b="0" i="1" dirty="0" smtClean="0">
                <a:solidFill>
                  <a:schemeClr val="tx1"/>
                </a:solidFill>
                <a:latin typeface="+mn-lt"/>
              </a:rPr>
              <a:t>(Polio Information System)</a:t>
            </a:r>
            <a:endParaRPr lang="en-GB" b="0" i="1" dirty="0">
              <a:solidFill>
                <a:schemeClr val="tx1"/>
              </a:solidFill>
              <a:latin typeface="+mn-lt"/>
            </a:endParaRPr>
          </a:p>
        </p:txBody>
      </p:sp>
    </p:spTree>
    <p:extLst>
      <p:ext uri="{BB962C8B-B14F-4D97-AF65-F5344CB8AC3E}">
        <p14:creationId xmlns:p14="http://schemas.microsoft.com/office/powerpoint/2010/main" val="4208872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PolIS data quality  – Reference data</a:t>
            </a:r>
            <a:endParaRPr lang="en-GB" dirty="0"/>
          </a:p>
        </p:txBody>
      </p:sp>
      <p:sp>
        <p:nvSpPr>
          <p:cNvPr id="3" name="Content Placeholder 2"/>
          <p:cNvSpPr>
            <a:spLocks noGrp="1"/>
          </p:cNvSpPr>
          <p:nvPr>
            <p:ph idx="1"/>
          </p:nvPr>
        </p:nvSpPr>
        <p:spPr/>
        <p:txBody>
          <a:bodyPr>
            <a:normAutofit/>
          </a:bodyPr>
          <a:lstStyle/>
          <a:p>
            <a:r>
              <a:rPr lang="en-GB" dirty="0" smtClean="0"/>
              <a:t>Statistics and examples of the reference data</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9171"/>
            <a:ext cx="9144000" cy="2968831"/>
          </a:xfrm>
          <a:prstGeom prst="rect">
            <a:avLst/>
          </a:prstGeom>
          <a:noFill/>
          <a:ln w="9525">
            <a:solidFill>
              <a:schemeClr val="accent6">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626789"/>
            <a:ext cx="46482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rot="10800000">
            <a:off x="4343400" y="3622469"/>
            <a:ext cx="762000" cy="2286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1" y="5943600"/>
            <a:ext cx="47148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458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6CA0B617D2DD498B639B5695A764B4" ma:contentTypeVersion="2" ma:contentTypeDescription="Create a new document." ma:contentTypeScope="" ma:versionID="83d030cccf62702cca9eca561eafe0d8">
  <xsd:schema xmlns:xsd="http://www.w3.org/2001/XMLSchema" xmlns:xs="http://www.w3.org/2001/XMLSchema" xmlns:p="http://schemas.microsoft.com/office/2006/metadata/properties" xmlns:ns2="6d2bc46a-f014-48ed-be59-9d6cf5da36fb" targetNamespace="http://schemas.microsoft.com/office/2006/metadata/properties" ma:root="true" ma:fieldsID="6590fc6c875265774f2ff7438e5bb5d9" ns2:_="">
    <xsd:import namespace="6d2bc46a-f014-48ed-be59-9d6cf5da36fb"/>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bc46a-f014-48ed-be59-9d6cf5da36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6d2bc46a-f014-48ed-be59-9d6cf5da36fb">6FCQ3RPYFS27-334089976-432</_dlc_DocId>
    <_dlc_DocIdUrl xmlns="6d2bc46a-f014-48ed-be59-9d6cf5da36fb">
      <Url>https://idmod.sharepoint.com/symposium/_layouts/15/DocIdRedir.aspx?ID=6FCQ3RPYFS27-334089976-432</Url>
      <Description>6FCQ3RPYFS27-334089976-432</Description>
    </_dlc_DocIdUrl>
  </documentManagement>
</p:properties>
</file>

<file path=customXml/itemProps1.xml><?xml version="1.0" encoding="utf-8"?>
<ds:datastoreItem xmlns:ds="http://schemas.openxmlformats.org/officeDocument/2006/customXml" ds:itemID="{39B6B637-032A-496E-B120-5607C3B7DAD0}"/>
</file>

<file path=customXml/itemProps2.xml><?xml version="1.0" encoding="utf-8"?>
<ds:datastoreItem xmlns:ds="http://schemas.openxmlformats.org/officeDocument/2006/customXml" ds:itemID="{B25DD997-373C-4E5C-8931-033BF7D8BDE8}"/>
</file>

<file path=customXml/itemProps3.xml><?xml version="1.0" encoding="utf-8"?>
<ds:datastoreItem xmlns:ds="http://schemas.openxmlformats.org/officeDocument/2006/customXml" ds:itemID="{5E968CFD-62FA-40C0-BDCD-6A5539157A25}"/>
</file>

<file path=customXml/itemProps4.xml><?xml version="1.0" encoding="utf-8"?>
<ds:datastoreItem xmlns:ds="http://schemas.openxmlformats.org/officeDocument/2006/customXml" ds:itemID="{7A1A8B33-9C66-4B17-A787-6319B0465658}"/>
</file>

<file path=docProps/app.xml><?xml version="1.0" encoding="utf-8"?>
<Properties xmlns="http://schemas.openxmlformats.org/officeDocument/2006/extended-properties" xmlns:vt="http://schemas.openxmlformats.org/officeDocument/2006/docPropsVTypes">
  <TotalTime>5924</TotalTime>
  <Words>1188</Words>
  <Application>Microsoft Office PowerPoint</Application>
  <PresentationFormat>On-screen Show (4:3)</PresentationFormat>
  <Paragraphs>145</Paragraphs>
  <Slides>21</Slides>
  <Notes>6</Notes>
  <HiddenSlides>0</HiddenSlides>
  <MMClips>0</MMClips>
  <ScaleCrop>false</ScaleCrop>
  <HeadingPairs>
    <vt:vector size="4" baseType="variant">
      <vt:variant>
        <vt:lpstr>Theme</vt:lpstr>
      </vt:variant>
      <vt:variant>
        <vt:i4>6</vt:i4>
      </vt:variant>
      <vt:variant>
        <vt:lpstr>Slide Titles</vt:lpstr>
      </vt:variant>
      <vt:variant>
        <vt:i4>21</vt:i4>
      </vt:variant>
    </vt:vector>
  </HeadingPairs>
  <TitlesOfParts>
    <vt:vector size="27" baseType="lpstr">
      <vt:lpstr>Office Theme</vt:lpstr>
      <vt:lpstr>1_Office Theme</vt:lpstr>
      <vt:lpstr>Default Design</vt:lpstr>
      <vt:lpstr>2_Office Theme</vt:lpstr>
      <vt:lpstr>3_Office Theme</vt:lpstr>
      <vt:lpstr>7_Office Theme</vt:lpstr>
      <vt:lpstr>Data quality for polio eradication: Accuracy &amp; reliability</vt:lpstr>
      <vt:lpstr>Overview</vt:lpstr>
      <vt:lpstr>Wild Poliovirus &amp; cVDPV Cases1, Past 12 months2</vt:lpstr>
      <vt:lpstr>Definitions</vt:lpstr>
      <vt:lpstr>Data sources</vt:lpstr>
      <vt:lpstr>Pakistan: Environmental Surveillance Persistent and recurrent positives in Quetta and Peshawar major concern</vt:lpstr>
      <vt:lpstr>AFP Surveillance</vt:lpstr>
      <vt:lpstr>PowerPoint Presentation</vt:lpstr>
      <vt:lpstr>PolIS data quality  – Reference data</vt:lpstr>
      <vt:lpstr>AFP Surveillance Quality Indicators</vt:lpstr>
      <vt:lpstr>PowerPoint Presentation</vt:lpstr>
      <vt:lpstr>PowerPoint Presentation</vt:lpstr>
      <vt:lpstr>PowerPoint Presentation</vt:lpstr>
      <vt:lpstr>Issues with Data Quality </vt:lpstr>
      <vt:lpstr>PowerPoint Presentation</vt:lpstr>
      <vt:lpstr>PowerPoint Presentation</vt:lpstr>
      <vt:lpstr>Re-phrase question I</vt:lpstr>
      <vt:lpstr>Re-phrase question II</vt:lpstr>
      <vt:lpstr>AFP Data Summary </vt:lpstr>
      <vt:lpstr>Thank You!</vt:lpstr>
      <vt:lpstr>PowerPoint Presentation</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quality for polio eradication: Accuracy &amp; reliability</dc:title>
  <dc:creator>SUTTER, Roland Walter</dc:creator>
  <cp:lastModifiedBy>SUTTER, Roland Walter</cp:lastModifiedBy>
  <cp:revision>38</cp:revision>
  <dcterms:created xsi:type="dcterms:W3CDTF">2017-03-25T11:15:55Z</dcterms:created>
  <dcterms:modified xsi:type="dcterms:W3CDTF">2017-04-18T13:48:07Z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y fmtid="{D5CDD505-2E9C-101B-9397-08002B2CF9AE}" pid="4" name="ContentTypeId">
    <vt:lpwstr>0x010100C76CA0B617D2DD498B639B5695A764B4</vt:lpwstr>
  </property>
  <property fmtid="{D5CDD505-2E9C-101B-9397-08002B2CF9AE}" pid="5" name="_dlc_DocIdItemGuid">
    <vt:lpwstr>389d23e0-7eb6-42be-93eb-219bee3d9ff7</vt:lpwstr>
  </property>
</Properties>
</file>