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5"/>
  </p:sldMasterIdLst>
  <p:notesMasterIdLst>
    <p:notesMasterId r:id="rId17"/>
  </p:notesMasterIdLst>
  <p:sldIdLst>
    <p:sldId id="519" r:id="rId6"/>
    <p:sldId id="482" r:id="rId7"/>
    <p:sldId id="522" r:id="rId8"/>
    <p:sldId id="523" r:id="rId9"/>
    <p:sldId id="529" r:id="rId10"/>
    <p:sldId id="528" r:id="rId11"/>
    <p:sldId id="527" r:id="rId12"/>
    <p:sldId id="524" r:id="rId13"/>
    <p:sldId id="525" r:id="rId14"/>
    <p:sldId id="526" r:id="rId15"/>
    <p:sldId id="520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cCarthy" initials="KM" lastIdx="1" clrIdx="0">
    <p:extLst>
      <p:ext uri="{19B8F6BF-5375-455C-9EA6-DF929625EA0E}">
        <p15:presenceInfo xmlns:p15="http://schemas.microsoft.com/office/powerpoint/2012/main" userId="S-1-5-21-2745946910-598402113-219853104-30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2"/>
    <a:srgbClr val="6C7C8C"/>
    <a:srgbClr val="E30F11"/>
    <a:srgbClr val="47AC44"/>
    <a:srgbClr val="AE1A1A"/>
    <a:srgbClr val="00CCCF"/>
    <a:srgbClr val="6CE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0" autoAdjust="0"/>
  </p:normalViewPr>
  <p:slideViewPr>
    <p:cSldViewPr snapToGrid="0">
      <p:cViewPr varScale="1">
        <p:scale>
          <a:sx n="108" d="100"/>
          <a:sy n="108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226103-FD7E-4C9C-9C7B-11FCAE193D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378397-0B39-496A-8B84-6016A9C1D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471C-C279-4984-BE55-C80EE90EC8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6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Figure 4 - Regions of disease elimination and persistence after PEV and ITN distribution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 panel: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between the regions of parameter space with disease persistence (dark blue) and local disease elimination (white). Individual simulations are marked either with a cross (for successful elimination) or a circle (disease persistence). ITNs and 50%-efficacy pre-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erythrocytic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vaccines (PEV) are distributed independently at 80% coverage. 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panel: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location of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separatrix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(50% probability isocline) between regions of parameter space with disease persistence for PEV efficacy values ranging from 0% to 90%.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471C-C279-4984-BE55-C80EE90EC8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471C-C279-4984-BE55-C80EE90EC8F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0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471C-C279-4984-BE55-C80EE90EC8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3 The calibration parameter space and impact on future estimate of TB burden. </a:t>
            </a:r>
            <a:r>
              <a:rPr lang="en-US" b="1" dirty="0" smtClean="0"/>
              <a:t>A</a:t>
            </a:r>
            <a:r>
              <a:rPr lang="en-US" dirty="0" smtClean="0"/>
              <a:t>. The sampled points of the calibration, colored by log-likelihood. Red points have the highest likelihood (see fit in </a:t>
            </a:r>
            <a:r>
              <a:rPr lang="en-US" b="1" dirty="0" smtClean="0"/>
              <a:t>B</a:t>
            </a:r>
            <a:r>
              <a:rPr lang="en-US" dirty="0" smtClean="0"/>
              <a:t>-</a:t>
            </a:r>
            <a:r>
              <a:rPr lang="en-US" b="1" dirty="0" smtClean="0"/>
              <a:t>F</a:t>
            </a:r>
            <a:r>
              <a:rPr lang="en-US" dirty="0" smtClean="0"/>
              <a:t>), while blue points result in trajectories which differ substantially from the data. The orange and purple lines in </a:t>
            </a:r>
            <a:r>
              <a:rPr lang="en-US" b="1" dirty="0" smtClean="0"/>
              <a:t>B</a:t>
            </a:r>
            <a:r>
              <a:rPr lang="en-US" dirty="0" smtClean="0"/>
              <a:t>-</a:t>
            </a:r>
            <a:r>
              <a:rPr lang="en-US" b="1" dirty="0" smtClean="0"/>
              <a:t>F</a:t>
            </a:r>
            <a:r>
              <a:rPr lang="en-US" dirty="0" smtClean="0"/>
              <a:t> are drawn using only sampled calibration points from within the boxes drawn on </a:t>
            </a:r>
            <a:r>
              <a:rPr lang="en-US" b="1" dirty="0" smtClean="0"/>
              <a:t>A</a:t>
            </a:r>
            <a:r>
              <a:rPr lang="en-US" dirty="0" smtClean="0"/>
              <a:t>, where orange represents calibration points with a higher contact rate and lower proportion of fast </a:t>
            </a:r>
            <a:r>
              <a:rPr lang="en-US" dirty="0" err="1" smtClean="0"/>
              <a:t>progressors</a:t>
            </a:r>
            <a:r>
              <a:rPr lang="en-US" dirty="0" smtClean="0"/>
              <a:t>, while purple represents a lower contact rate and a higher proportion of fast </a:t>
            </a:r>
            <a:r>
              <a:rPr lang="en-US" dirty="0" err="1" smtClean="0"/>
              <a:t>progressors</a:t>
            </a:r>
            <a:r>
              <a:rPr lang="en-US" dirty="0" smtClean="0"/>
              <a:t>. </a:t>
            </a:r>
            <a:r>
              <a:rPr lang="en-US" b="1" dirty="0" smtClean="0"/>
              <a:t>B</a:t>
            </a:r>
            <a:r>
              <a:rPr lang="en-US" dirty="0" smtClean="0"/>
              <a:t>. Proportion of the population latently infected is higher when a higher contact rate and lower proportion of fast </a:t>
            </a:r>
            <a:r>
              <a:rPr lang="en-US" dirty="0" err="1" smtClean="0"/>
              <a:t>progressors</a:t>
            </a:r>
            <a:r>
              <a:rPr lang="en-US" dirty="0" smtClean="0"/>
              <a:t> is used. </a:t>
            </a:r>
            <a:r>
              <a:rPr lang="en-US" b="1" dirty="0" smtClean="0"/>
              <a:t>C</a:t>
            </a:r>
            <a:r>
              <a:rPr lang="en-US" dirty="0" smtClean="0"/>
              <a:t>, </a:t>
            </a:r>
            <a:r>
              <a:rPr lang="en-US" b="1" dirty="0" smtClean="0"/>
              <a:t>E</a:t>
            </a:r>
            <a:r>
              <a:rPr lang="en-US" dirty="0" smtClean="0"/>
              <a:t>, </a:t>
            </a:r>
            <a:r>
              <a:rPr lang="en-US" b="1" dirty="0" smtClean="0"/>
              <a:t>F</a:t>
            </a:r>
            <a:r>
              <a:rPr lang="en-US" dirty="0" smtClean="0"/>
              <a:t>. The projected decline in incidence is lower when a higher contact rate is used. The higher absolute incidence is driven by reactivation from the latent reservoir as shown in </a:t>
            </a:r>
            <a:r>
              <a:rPr lang="en-US" b="1" dirty="0" smtClean="0"/>
              <a:t>E</a:t>
            </a:r>
            <a:r>
              <a:rPr lang="en-US" dirty="0" smtClean="0"/>
              <a:t> and </a:t>
            </a:r>
            <a:r>
              <a:rPr lang="en-US" b="1" dirty="0" smtClean="0"/>
              <a:t>F</a:t>
            </a:r>
            <a:r>
              <a:rPr lang="en-US" dirty="0" smtClean="0"/>
              <a:t>. </a:t>
            </a:r>
            <a:r>
              <a:rPr lang="en-US" b="1" dirty="0" smtClean="0"/>
              <a:t>D</a:t>
            </a:r>
            <a:r>
              <a:rPr lang="en-US" dirty="0" smtClean="0"/>
              <a:t>. The trend in mortality follows incidence. Gray shaded area is 95% credible interval.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471C-C279-4984-BE55-C80EE90EC8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0628" y="5022596"/>
            <a:ext cx="11355448" cy="142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aseline="0"/>
            </a:lvl1pPr>
          </a:lstStyle>
          <a:p>
            <a:pPr lvl="0"/>
            <a:r>
              <a:rPr lang="en-US"/>
              <a:t>Client or presentation name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331200" y="6275050"/>
            <a:ext cx="3657600" cy="41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2133">
              <a:solidFill>
                <a:prstClr val="white"/>
              </a:solidFill>
            </a:endParaRPr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" y="2595880"/>
            <a:ext cx="10875264" cy="103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8331200" y="6275050"/>
            <a:ext cx="3657600" cy="415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2133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48" y="6464912"/>
            <a:ext cx="3251200" cy="2142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612248" y="6477001"/>
            <a:ext cx="1954152" cy="213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6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097280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240682" y="1295401"/>
          <a:ext cx="11138516" cy="447039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84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4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4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84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862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8628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40681" y="6280547"/>
            <a:ext cx="507464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7837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67"/>
            </a:lvl1pPr>
            <a:lvl2pPr marL="544209" indent="0">
              <a:buNone/>
              <a:defRPr sz="3333"/>
            </a:lvl2pPr>
            <a:lvl3pPr marL="1088418" indent="0">
              <a:buNone/>
              <a:defRPr sz="2800"/>
            </a:lvl3pPr>
            <a:lvl4pPr marL="1632627" indent="0">
              <a:buNone/>
              <a:defRPr sz="2400"/>
            </a:lvl4pPr>
            <a:lvl5pPr marL="2176836" indent="0">
              <a:buNone/>
              <a:defRPr sz="2400"/>
            </a:lvl5pPr>
            <a:lvl6pPr marL="2721045" indent="0">
              <a:buNone/>
              <a:defRPr sz="2400"/>
            </a:lvl6pPr>
            <a:lvl7pPr marL="3265254" indent="0">
              <a:buNone/>
              <a:defRPr sz="2400"/>
            </a:lvl7pPr>
            <a:lvl8pPr marL="3809463" indent="0">
              <a:buNone/>
              <a:defRPr sz="2400"/>
            </a:lvl8pPr>
            <a:lvl9pPr marL="4353672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600"/>
            </a:lvl1pPr>
            <a:lvl2pPr marL="544209" indent="0">
              <a:buNone/>
              <a:defRPr sz="1467"/>
            </a:lvl2pPr>
            <a:lvl3pPr marL="1088418" indent="0">
              <a:buNone/>
              <a:defRPr sz="1200"/>
            </a:lvl3pPr>
            <a:lvl4pPr marL="1632627" indent="0">
              <a:buNone/>
              <a:defRPr sz="1067"/>
            </a:lvl4pPr>
            <a:lvl5pPr marL="2176836" indent="0">
              <a:buNone/>
              <a:defRPr sz="1067"/>
            </a:lvl5pPr>
            <a:lvl6pPr marL="2721045" indent="0">
              <a:buNone/>
              <a:defRPr sz="1067"/>
            </a:lvl6pPr>
            <a:lvl7pPr marL="3265254" indent="0">
              <a:buNone/>
              <a:defRPr sz="1067"/>
            </a:lvl7pPr>
            <a:lvl8pPr marL="3809463" indent="0">
              <a:buNone/>
              <a:defRPr sz="1067"/>
            </a:lvl8pPr>
            <a:lvl9pPr marL="435367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40681" y="6280547"/>
            <a:ext cx="507464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13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97837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80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569" y="2130428"/>
            <a:ext cx="11004031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Plain Title Page 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2781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83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406400" y="889000"/>
            <a:ext cx="130048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2133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16000" y="990600"/>
            <a:ext cx="10160000" cy="7112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37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Thank You or similar 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325752" y="2209800"/>
            <a:ext cx="5540496" cy="609600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Your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435" y="2795648"/>
            <a:ext cx="6877131" cy="325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/>
            </a:lvl1pPr>
          </a:lstStyle>
          <a:p>
            <a:pPr lvl="0"/>
            <a:r>
              <a:rPr lang="en-US"/>
              <a:t>Your title</a:t>
            </a:r>
          </a:p>
          <a:p>
            <a:pPr lvl="0"/>
            <a:r>
              <a:rPr lang="en-US"/>
              <a:t>Your email</a:t>
            </a:r>
          </a:p>
          <a:p>
            <a:pPr lvl="0"/>
            <a:r>
              <a:rPr lang="en-US"/>
              <a:t>Your phone number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240681" y="6280547"/>
            <a:ext cx="507464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14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697837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40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1569" y="2130428"/>
            <a:ext cx="11004031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Plain Title Page 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40681" y="6280547"/>
            <a:ext cx="507464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6227207"/>
            <a:ext cx="1828800" cy="444947"/>
          </a:xfrm>
          <a:prstGeom prst="rect">
            <a:avLst/>
          </a:prstGeom>
        </p:spPr>
      </p:pic>
      <p:pic>
        <p:nvPicPr>
          <p:cNvPr id="5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27207"/>
            <a:ext cx="386218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780973" y="3886200"/>
            <a:ext cx="8172843" cy="1771651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</a:lstStyle>
          <a:p>
            <a:pPr lvl="0"/>
            <a:r>
              <a:rPr lang="en-US" sz="2400" b="1">
                <a:solidFill>
                  <a:schemeClr val="accent1"/>
                </a:solidFill>
              </a:rPr>
              <a:t>Click to edit Master text styles</a:t>
            </a:r>
          </a:p>
          <a:p>
            <a:pPr lvl="1"/>
            <a:r>
              <a:rPr lang="en-US" sz="2400" b="1">
                <a:solidFill>
                  <a:schemeClr val="accent1"/>
                </a:solidFill>
              </a:rPr>
              <a:t>Second level</a:t>
            </a:r>
          </a:p>
          <a:p>
            <a:pPr lvl="2"/>
            <a:r>
              <a:rPr lang="en-US" sz="2400" b="1">
                <a:solidFill>
                  <a:schemeClr val="accent1"/>
                </a:solidFill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970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185764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240680" y="6421719"/>
            <a:ext cx="673720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chemeClr val="accent4"/>
                </a:solidFill>
              </a:rPr>
              <a:pPr/>
              <a:t>‹#›</a:t>
            </a:fld>
            <a:r>
              <a:rPr lang="en-US" sz="1200" dirty="0">
                <a:solidFill>
                  <a:schemeClr val="accent4"/>
                </a:solidFill>
              </a:rPr>
              <a:t>    </a:t>
            </a:r>
            <a:r>
              <a:rPr lang="en-US" sz="1467" dirty="0">
                <a:solidFill>
                  <a:schemeClr val="accent4"/>
                </a:solidFill>
              </a:rPr>
              <a:t>|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97838" y="6417469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>
          <a:xfrm>
            <a:off x="812781" y="6545176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accent4"/>
                </a:solidFill>
              </a:rPr>
              <a:t>Copyright © 2016 Intellectual Ventures</a:t>
            </a:r>
            <a:r>
              <a:rPr lang="en-US" sz="800" baseline="0" dirty="0">
                <a:solidFill>
                  <a:schemeClr val="accent4"/>
                </a:solidFill>
              </a:rPr>
              <a:t> Management</a:t>
            </a:r>
            <a:r>
              <a:rPr lang="en-US" sz="800" dirty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sz="800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637" y="64907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232760" y="177800"/>
            <a:ext cx="11857641" cy="8128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>
            <a:lvl1pPr algn="l" defTabSz="1088418" rtl="0" eaLnBrk="1" latinLnBrk="0" hangingPunct="1">
              <a:spcBef>
                <a:spcPct val="0"/>
              </a:spcBef>
              <a:buNone/>
              <a:defRPr sz="4267" b="0" i="0" kern="120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4267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01600" y="1107536"/>
            <a:ext cx="594360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6" indent="0">
              <a:buNone/>
              <a:defRPr sz="2400" b="1"/>
            </a:lvl2pPr>
            <a:lvl3pPr marL="1088391" indent="0">
              <a:buNone/>
              <a:defRPr sz="2133" b="1"/>
            </a:lvl3pPr>
            <a:lvl4pPr marL="1632586" indent="0">
              <a:buNone/>
              <a:defRPr sz="1867" b="1"/>
            </a:lvl4pPr>
            <a:lvl5pPr marL="2176782" indent="0">
              <a:buNone/>
              <a:defRPr sz="1867" b="1"/>
            </a:lvl5pPr>
            <a:lvl6pPr marL="2720977" indent="0">
              <a:buNone/>
              <a:defRPr sz="1867" b="1"/>
            </a:lvl6pPr>
            <a:lvl7pPr marL="3265173" indent="0">
              <a:buNone/>
              <a:defRPr sz="1867" b="1"/>
            </a:lvl7pPr>
            <a:lvl8pPr marL="3809367" indent="0">
              <a:buNone/>
              <a:defRPr sz="1867" b="1"/>
            </a:lvl8pPr>
            <a:lvl9pPr marL="4353563" indent="0">
              <a:buNone/>
              <a:defRPr sz="186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1811548"/>
            <a:ext cx="5943600" cy="4314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6800" y="1107536"/>
            <a:ext cx="594360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96" indent="0">
              <a:buNone/>
              <a:defRPr sz="2400" b="1"/>
            </a:lvl2pPr>
            <a:lvl3pPr marL="1088391" indent="0">
              <a:buNone/>
              <a:defRPr sz="2133" b="1"/>
            </a:lvl3pPr>
            <a:lvl4pPr marL="1632586" indent="0">
              <a:buNone/>
              <a:defRPr sz="1867" b="1"/>
            </a:lvl4pPr>
            <a:lvl5pPr marL="2176782" indent="0">
              <a:buNone/>
              <a:defRPr sz="1867" b="1"/>
            </a:lvl5pPr>
            <a:lvl6pPr marL="2720977" indent="0">
              <a:buNone/>
              <a:defRPr sz="1867" b="1"/>
            </a:lvl6pPr>
            <a:lvl7pPr marL="3265173" indent="0">
              <a:buNone/>
              <a:defRPr sz="1867" b="1"/>
            </a:lvl7pPr>
            <a:lvl8pPr marL="3809367" indent="0">
              <a:buNone/>
              <a:defRPr sz="1867" b="1"/>
            </a:lvl8pPr>
            <a:lvl9pPr marL="4353563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1811548"/>
            <a:ext cx="5943600" cy="4314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05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3" y="0"/>
            <a:ext cx="11882377" cy="92020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93" y="1099594"/>
            <a:ext cx="5864507" cy="51275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99594"/>
            <a:ext cx="5865470" cy="51275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5FB862-DA87-475C-B8E0-6BFBB97E4D0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88418"/>
            <a:fld id="{5E7F5BFD-39EB-44C1-950F-7ADF7831458B}" type="slidenum">
              <a:rPr lang="en-US" smtClean="0">
                <a:solidFill>
                  <a:srgbClr val="6A737B"/>
                </a:solidFill>
              </a:rPr>
              <a:pPr defTabSz="1088418"/>
              <a:t>‹#›</a:t>
            </a:fld>
            <a:r>
              <a:rPr lang="en-US" smtClean="0">
                <a:solidFill>
                  <a:srgbClr val="6A737B"/>
                </a:solidFill>
              </a:rPr>
              <a:t>   </a:t>
            </a:r>
            <a:r>
              <a:rPr lang="en-US" sz="1467" smtClean="0">
                <a:solidFill>
                  <a:srgbClr val="6A737B"/>
                </a:solidFill>
              </a:rPr>
              <a:t>|</a:t>
            </a:r>
            <a:endParaRPr lang="en-US" sz="1467" dirty="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0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8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812781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177800"/>
            <a:ext cx="11647053" cy="6712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0682" y="1082352"/>
            <a:ext cx="11647053" cy="5043812"/>
          </a:xfrm>
        </p:spPr>
        <p:txBody>
          <a:bodyPr>
            <a:normAutofit/>
          </a:bodyPr>
          <a:lstStyle>
            <a:lvl1pPr marL="408156" indent="-408156">
              <a:buClr>
                <a:schemeClr val="accent2"/>
              </a:buClr>
              <a:buFont typeface="Calibri" panose="020F0502020204030204" pitchFamily="34" charset="0"/>
              <a:buChar char="̶"/>
              <a:defRPr sz="1800" baseline="0"/>
            </a:lvl1pPr>
            <a:lvl2pPr marL="884341" indent="-340131">
              <a:buClr>
                <a:schemeClr val="accent3"/>
              </a:buClr>
              <a:buFont typeface="Arial" panose="020B0604020202020204" pitchFamily="34" charset="0"/>
              <a:buChar char="•"/>
              <a:defRPr sz="1800"/>
            </a:lvl2pPr>
            <a:lvl3pPr marL="1360522" indent="-272105">
              <a:buClr>
                <a:schemeClr val="accent3"/>
              </a:buClr>
              <a:buFont typeface="Calibri" panose="020F0502020204030204" pitchFamily="34" charset="0"/>
              <a:buChar char="̶"/>
              <a:defRPr sz="1800"/>
            </a:lvl3pPr>
            <a:lvl4pPr marL="1904731" indent="-272105">
              <a:buClr>
                <a:schemeClr val="accent5"/>
              </a:buClr>
              <a:buFont typeface="Arial" panose="020B0604020202020204" pitchFamily="34" charset="0"/>
              <a:buChar char="•"/>
              <a:defRPr sz="1600"/>
            </a:lvl4pPr>
            <a:lvl5pPr>
              <a:defRPr sz="1400"/>
            </a:lvl5pPr>
          </a:lstStyle>
          <a:p>
            <a:pPr lvl="0"/>
            <a:endParaRPr lang="en-US"/>
          </a:p>
          <a:p>
            <a:pPr lvl="0"/>
            <a:r>
              <a:rPr lang="en-US"/>
              <a:t>Bullets (Slide Content)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1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147" y="177800"/>
            <a:ext cx="11647053" cy="67128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82" y="1082352"/>
            <a:ext cx="11647053" cy="504381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 baseline="0"/>
            </a:lvl1pPr>
            <a:lvl2pPr>
              <a:buClr>
                <a:schemeClr val="accent4"/>
              </a:buClr>
              <a:defRPr sz="1800"/>
            </a:lvl2pPr>
            <a:lvl3pPr>
              <a:defRPr sz="1800"/>
            </a:lvl3pPr>
            <a:lvl4pPr>
              <a:buClr>
                <a:schemeClr val="accent5"/>
              </a:buClr>
              <a:defRPr sz="1600"/>
            </a:lvl4pPr>
            <a:lvl5pPr>
              <a:defRPr sz="1400"/>
            </a:lvl5pPr>
          </a:lstStyle>
          <a:p>
            <a:pPr lvl="0"/>
            <a:endParaRPr lang="en-US"/>
          </a:p>
          <a:p>
            <a:pPr lvl="0"/>
            <a:r>
              <a:rPr lang="en-US"/>
              <a:t>Bullets (Slide Content)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9244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097280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193800"/>
            <a:ext cx="566004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33" b="1"/>
            </a:lvl3pPr>
            <a:lvl4pPr marL="1632627" indent="0">
              <a:buNone/>
              <a:defRPr sz="1867" b="1"/>
            </a:lvl4pPr>
            <a:lvl5pPr marL="2176836" indent="0">
              <a:buNone/>
              <a:defRPr sz="1867" b="1"/>
            </a:lvl5pPr>
            <a:lvl6pPr marL="2721045" indent="0">
              <a:buNone/>
              <a:defRPr sz="1867" b="1"/>
            </a:lvl6pPr>
            <a:lvl7pPr marL="3265254" indent="0">
              <a:buNone/>
              <a:defRPr sz="1867" b="1"/>
            </a:lvl7pPr>
            <a:lvl8pPr marL="3809463" indent="0">
              <a:buNone/>
              <a:defRPr sz="1867" b="1"/>
            </a:lvl8pPr>
            <a:lvl9pPr marL="435367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7" y="1905000"/>
            <a:ext cx="5660043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408" y="1193800"/>
            <a:ext cx="57658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33" b="1"/>
            </a:lvl3pPr>
            <a:lvl4pPr marL="1632627" indent="0">
              <a:buNone/>
              <a:defRPr sz="1867" b="1"/>
            </a:lvl4pPr>
            <a:lvl5pPr marL="2176836" indent="0">
              <a:buNone/>
              <a:defRPr sz="1867" b="1"/>
            </a:lvl5pPr>
            <a:lvl6pPr marL="2721045" indent="0">
              <a:buNone/>
              <a:defRPr sz="1867" b="1"/>
            </a:lvl6pPr>
            <a:lvl7pPr marL="3265254" indent="0">
              <a:buNone/>
              <a:defRPr sz="1867" b="1"/>
            </a:lvl7pPr>
            <a:lvl8pPr marL="3809463" indent="0">
              <a:buNone/>
              <a:defRPr sz="1867" b="1"/>
            </a:lvl8pPr>
            <a:lvl9pPr marL="435367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725" y="1905000"/>
            <a:ext cx="5765875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240680" y="6280547"/>
            <a:ext cx="673720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1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914401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4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097280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193800"/>
            <a:ext cx="5660043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33" b="1"/>
            </a:lvl3pPr>
            <a:lvl4pPr marL="1632627" indent="0">
              <a:buNone/>
              <a:defRPr sz="1867" b="1"/>
            </a:lvl4pPr>
            <a:lvl5pPr marL="2176836" indent="0">
              <a:buNone/>
              <a:defRPr sz="1867" b="1"/>
            </a:lvl5pPr>
            <a:lvl6pPr marL="2721045" indent="0">
              <a:buNone/>
              <a:defRPr sz="1867" b="1"/>
            </a:lvl6pPr>
            <a:lvl7pPr marL="3265254" indent="0">
              <a:buNone/>
              <a:defRPr sz="1867" b="1"/>
            </a:lvl7pPr>
            <a:lvl8pPr marL="3809463" indent="0">
              <a:buNone/>
              <a:defRPr sz="1867" b="1"/>
            </a:lvl8pPr>
            <a:lvl9pPr marL="435367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7" y="1905000"/>
            <a:ext cx="5660043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8408" y="1193800"/>
            <a:ext cx="57658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209" indent="0">
              <a:buNone/>
              <a:defRPr sz="2400" b="1"/>
            </a:lvl2pPr>
            <a:lvl3pPr marL="1088418" indent="0">
              <a:buNone/>
              <a:defRPr sz="2133" b="1"/>
            </a:lvl3pPr>
            <a:lvl4pPr marL="1632627" indent="0">
              <a:buNone/>
              <a:defRPr sz="1867" b="1"/>
            </a:lvl4pPr>
            <a:lvl5pPr marL="2176836" indent="0">
              <a:buNone/>
              <a:defRPr sz="1867" b="1"/>
            </a:lvl5pPr>
            <a:lvl6pPr marL="2721045" indent="0">
              <a:buNone/>
              <a:defRPr sz="1867" b="1"/>
            </a:lvl6pPr>
            <a:lvl7pPr marL="3265254" indent="0">
              <a:buNone/>
              <a:defRPr sz="1867" b="1"/>
            </a:lvl7pPr>
            <a:lvl8pPr marL="3809463" indent="0">
              <a:buNone/>
              <a:defRPr sz="1867" b="1"/>
            </a:lvl8pPr>
            <a:lvl9pPr marL="4353672" indent="0">
              <a:buNone/>
              <a:defRPr sz="1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725" y="1905000"/>
            <a:ext cx="5765875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240680" y="6280547"/>
            <a:ext cx="673720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918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097280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7" y="1092200"/>
            <a:ext cx="5660043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725" y="1092200"/>
            <a:ext cx="5765875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12781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9" y="177800"/>
            <a:ext cx="10972800" cy="812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757" y="1092200"/>
            <a:ext cx="5660043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9725" y="1092200"/>
            <a:ext cx="5765875" cy="503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5776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6375249"/>
            <a:ext cx="3354183" cy="31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12781" y="6417468"/>
            <a:ext cx="3860820" cy="364331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>
                <a:solidFill>
                  <a:srgbClr val="6A737B"/>
                </a:solidFill>
              </a:rPr>
              <a:t>Copyright © 2016 Intellectual Ventures Management, LLC (IVM). All rights reserved.</a:t>
            </a:r>
          </a:p>
          <a:p>
            <a:endParaRPr lang="en-US" sz="800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5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40681" y="6280547"/>
            <a:ext cx="673719" cy="501253"/>
          </a:xfrm>
          <a:prstGeom prst="rect">
            <a:avLst/>
          </a:prstGeom>
        </p:spPr>
        <p:txBody>
          <a:bodyPr vert="horz" lIns="68568" tIns="34284" rIns="68568" bIns="34284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z="1200" smtClean="0">
                <a:solidFill>
                  <a:srgbClr val="6A737B"/>
                </a:solidFill>
              </a:rPr>
              <a:pPr/>
              <a:t>‹#›</a:t>
            </a:fld>
            <a:r>
              <a:rPr lang="en-US" sz="1200">
                <a:solidFill>
                  <a:srgbClr val="6A737B"/>
                </a:solidFill>
              </a:rPr>
              <a:t> 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85096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147" y="177800"/>
            <a:ext cx="11600453" cy="8128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147" y="1193801"/>
            <a:ext cx="11600453" cy="4932364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681" y="6280548"/>
            <a:ext cx="507464" cy="298053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pPr defTabSz="1088418"/>
            <a:fld id="{5E7F5BFD-39EB-44C1-950F-7ADF7831458B}" type="slidenum">
              <a:rPr lang="en-US" smtClean="0">
                <a:solidFill>
                  <a:srgbClr val="6A737B"/>
                </a:solidFill>
              </a:rPr>
              <a:pPr defTabSz="1088418"/>
              <a:t>‹#›</a:t>
            </a:fld>
            <a:r>
              <a:rPr lang="en-US">
                <a:solidFill>
                  <a:srgbClr val="6A737B"/>
                </a:solidFill>
              </a:rPr>
              <a:t>   </a:t>
            </a:r>
            <a:r>
              <a:rPr lang="en-US" sz="1467">
                <a:solidFill>
                  <a:srgbClr val="6A737B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9811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1088418" rtl="0" eaLnBrk="1" latinLnBrk="0" hangingPunct="1">
        <a:spcBef>
          <a:spcPct val="0"/>
        </a:spcBef>
        <a:buNone/>
        <a:defRPr sz="4267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408156" indent="-408156" algn="l" defTabSz="1088418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41" indent="-340131" algn="l" defTabSz="1088418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2" indent="-272105" algn="l" defTabSz="1088418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1" indent="-272105" algn="l" defTabSz="1088418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1" indent="-272105" algn="l" defTabSz="1088418" rtl="0" eaLnBrk="1" latinLnBrk="0" hangingPunct="1">
        <a:spcBef>
          <a:spcPct val="20000"/>
        </a:spcBef>
        <a:buFont typeface="Arial" pitchFamily="34" charset="0"/>
        <a:buChar char="»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1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58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69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78" indent="-272105" algn="l" defTabSz="10884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09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18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27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36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45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54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63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72" algn="l" defTabSz="1088418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Calibration and Optimization Methods for Stochastic Epi Models</a:t>
            </a:r>
          </a:p>
          <a:p>
            <a:pPr algn="ctr"/>
            <a:r>
              <a:rPr lang="en-US" dirty="0" smtClean="0"/>
              <a:t>Dan Klein, </a:t>
            </a:r>
            <a:r>
              <a:rPr lang="en-US" dirty="0" smtClean="0"/>
              <a:t>Chair of Applied Math, IDM</a:t>
            </a:r>
          </a:p>
          <a:p>
            <a:pPr algn="ctr"/>
            <a:r>
              <a:rPr lang="en-US" dirty="0" smtClean="0"/>
              <a:t>IDM </a:t>
            </a:r>
            <a:r>
              <a:rPr lang="en-US" dirty="0" smtClean="0"/>
              <a:t>Symposium, 4/18/2017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4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Tuberculosis: 2035 Targets in China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https://static-content.springer.com/image/art%3A10.1186%2Fs12916-015-0341-4/MediaObjects/12916_2015_341_Fig3_HTML.gif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1" b="67498"/>
          <a:stretch/>
        </p:blipFill>
        <p:spPr bwMode="auto">
          <a:xfrm>
            <a:off x="655716" y="1003060"/>
            <a:ext cx="6364515" cy="497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9224" y="5998420"/>
            <a:ext cx="829302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Huynh, Grace H., Daniel J. Klein, Daniel P. Chin, Bradley G. Wagner, Philip A. Eckhoff, </a:t>
            </a:r>
            <a:r>
              <a:rPr lang="en-US" sz="1600" dirty="0" err="1"/>
              <a:t>Renzhong</a:t>
            </a:r>
            <a:r>
              <a:rPr lang="en-US" sz="1600" dirty="0"/>
              <a:t> Liu, and </a:t>
            </a:r>
            <a:r>
              <a:rPr lang="en-US" sz="1600" dirty="0" err="1"/>
              <a:t>Lixia</a:t>
            </a:r>
            <a:r>
              <a:rPr lang="en-US" sz="1600" dirty="0"/>
              <a:t> Wang. "Tuberculosis control strategies to reach the 2035 global targets in China: the role of changing demographics and reactivation disease." </a:t>
            </a:r>
            <a:r>
              <a:rPr lang="en-US" sz="1600" i="1" dirty="0"/>
              <a:t>BMC medicine</a:t>
            </a:r>
            <a:r>
              <a:rPr lang="en-US" sz="1600" dirty="0"/>
              <a:t> 13, no. 1 (2015): 1.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7020231" y="1056120"/>
            <a:ext cx="4982715" cy="5224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Data</a:t>
            </a:r>
          </a:p>
          <a:p>
            <a:r>
              <a:rPr lang="en-US" dirty="0"/>
              <a:t>Prevalence (overall / by age)</a:t>
            </a:r>
          </a:p>
          <a:p>
            <a:r>
              <a:rPr lang="en-US" dirty="0"/>
              <a:t>Mortality, MDR</a:t>
            </a:r>
          </a:p>
          <a:p>
            <a:pPr marL="0" indent="0">
              <a:buNone/>
            </a:pPr>
            <a:r>
              <a:rPr lang="en-US" b="1" dirty="0"/>
              <a:t>Parameters (3x)</a:t>
            </a:r>
          </a:p>
          <a:p>
            <a:r>
              <a:rPr lang="en-US" dirty="0"/>
              <a:t>Infectiousness</a:t>
            </a:r>
          </a:p>
          <a:p>
            <a:r>
              <a:rPr lang="en-US" dirty="0"/>
              <a:t>Proportion fast</a:t>
            </a:r>
          </a:p>
          <a:p>
            <a:r>
              <a:rPr lang="en-US" dirty="0"/>
              <a:t>Slow to active progression rate</a:t>
            </a:r>
          </a:p>
          <a:p>
            <a:pPr marL="0" indent="0">
              <a:buNone/>
            </a:pPr>
            <a:r>
              <a:rPr lang="en-US" b="1" dirty="0" smtClean="0"/>
              <a:t>Iteration</a:t>
            </a:r>
          </a:p>
          <a:p>
            <a:pPr marL="0" indent="0">
              <a:buNone/>
            </a:pPr>
            <a:r>
              <a:rPr lang="en-US" dirty="0" smtClean="0"/>
              <a:t>1000 </a:t>
            </a:r>
            <a:r>
              <a:rPr lang="en-US" dirty="0"/>
              <a:t>lhs + 100/</a:t>
            </a:r>
            <a:r>
              <a:rPr lang="en-US" dirty="0" err="1"/>
              <a:t>iter</a:t>
            </a:r>
            <a:r>
              <a:rPr lang="en-US" dirty="0"/>
              <a:t> * </a:t>
            </a:r>
            <a:r>
              <a:rPr lang="en-US" dirty="0" smtClean="0"/>
              <a:t>60iter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3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for Today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On the value of </a:t>
            </a:r>
            <a:r>
              <a:rPr lang="en-US" sz="3600" dirty="0" smtClean="0">
                <a:solidFill>
                  <a:schemeClr val="accent2"/>
                </a:solidFill>
                <a:ea typeface="+mj-ea"/>
                <a:cs typeface="+mj-cs"/>
              </a:rPr>
              <a:t>calibration / Does it matter?</a:t>
            </a:r>
            <a:endParaRPr lang="en-US" sz="3600" dirty="0">
              <a:solidFill>
                <a:schemeClr val="accent2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2800" b="1" dirty="0" smtClean="0"/>
              <a:t>Graham </a:t>
            </a:r>
            <a:r>
              <a:rPr lang="en-US" sz="2800" b="1" dirty="0" smtClean="0"/>
              <a:t>Medley, </a:t>
            </a:r>
            <a:r>
              <a:rPr lang="en-US" sz="2800" b="1" dirty="0" smtClean="0"/>
              <a:t>LSHTM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Global optimization</a:t>
            </a:r>
          </a:p>
          <a:p>
            <a:pPr marL="0" indent="0" algn="ctr">
              <a:buNone/>
            </a:pPr>
            <a:r>
              <a:rPr lang="en-US" sz="2800" b="1" dirty="0" smtClean="0"/>
              <a:t>Zelda </a:t>
            </a:r>
            <a:r>
              <a:rPr lang="en-US" sz="2800" b="1" dirty="0" err="1" smtClean="0"/>
              <a:t>Zabinsky</a:t>
            </a:r>
            <a:r>
              <a:rPr lang="en-US" sz="2800" b="1" dirty="0" smtClean="0"/>
              <a:t>, </a:t>
            </a:r>
            <a:r>
              <a:rPr lang="en-US" sz="2800" b="1" dirty="0" smtClean="0"/>
              <a:t>Univ. of Washington</a:t>
            </a:r>
          </a:p>
          <a:p>
            <a:pPr marL="0" indent="0" algn="ctr">
              <a:buNone/>
            </a:pPr>
            <a:endParaRPr lang="en-US" sz="2800" dirty="0" smtClean="0">
              <a:solidFill>
                <a:srgbClr val="006692"/>
              </a:solidFill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chemeClr val="accent2"/>
                </a:solidFill>
                <a:ea typeface="+mj-ea"/>
                <a:cs typeface="+mj-cs"/>
              </a:rPr>
              <a:t>OptimTool</a:t>
            </a: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 overview/demo</a:t>
            </a:r>
          </a:p>
          <a:p>
            <a:pPr marL="0" indent="0" algn="ctr">
              <a:buNone/>
            </a:pPr>
            <a:r>
              <a:rPr lang="en-US" sz="2800" b="1" dirty="0" smtClean="0"/>
              <a:t>Dan Klein, IDM</a:t>
            </a:r>
            <a:endParaRPr lang="en-US" sz="2800" b="1" dirty="0" smtClean="0"/>
          </a:p>
          <a:p>
            <a:pPr marL="0" indent="0" algn="ctr">
              <a:buNone/>
            </a:pP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Calibration using History Matching</a:t>
            </a:r>
          </a:p>
          <a:p>
            <a:pPr marL="0" indent="0" algn="ctr">
              <a:buNone/>
            </a:pPr>
            <a:r>
              <a:rPr lang="en-US" b="1" dirty="0"/>
              <a:t>Ian Vernon </a:t>
            </a:r>
            <a:r>
              <a:rPr lang="en-US" b="1" dirty="0" smtClean="0"/>
              <a:t> and Michael Goldstein, Durham University</a:t>
            </a:r>
            <a:endParaRPr lang="en-US" b="1" dirty="0"/>
          </a:p>
          <a:p>
            <a:pPr marL="0" indent="0" algn="ctr">
              <a:buNone/>
            </a:pPr>
            <a:endParaRPr lang="en-US" dirty="0">
              <a:solidFill>
                <a:srgbClr val="006692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History Matching </a:t>
            </a:r>
            <a:r>
              <a:rPr lang="en-US" sz="3600" dirty="0">
                <a:solidFill>
                  <a:schemeClr val="accent2"/>
                </a:solidFill>
                <a:ea typeface="+mj-ea"/>
                <a:cs typeface="+mj-cs"/>
              </a:rPr>
              <a:t>package</a:t>
            </a:r>
          </a:p>
          <a:p>
            <a:pPr marL="0" indent="0" algn="ctr">
              <a:buNone/>
            </a:pPr>
            <a:r>
              <a:rPr lang="en-US" b="1" dirty="0" smtClean="0"/>
              <a:t>Dan Klein, IDM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10183" y="1092200"/>
            <a:ext cx="0" cy="50339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8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Algorithms </a:t>
            </a:r>
            <a:r>
              <a:rPr lang="en-US" dirty="0"/>
              <a:t>for Stochastic </a:t>
            </a:r>
            <a:r>
              <a:rPr lang="en-US" dirty="0" smtClean="0"/>
              <a:t>Epidemiological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and Challenges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1811547"/>
            <a:ext cx="5943600" cy="45515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effectively use </a:t>
            </a:r>
            <a:r>
              <a:rPr lang="en-US" dirty="0" smtClean="0"/>
              <a:t>stochastic </a:t>
            </a:r>
            <a:r>
              <a:rPr lang="en-US" dirty="0" smtClean="0"/>
              <a:t>models</a:t>
            </a:r>
            <a:r>
              <a:rPr lang="en-US" dirty="0" smtClean="0"/>
              <a:t>, need tools to</a:t>
            </a:r>
            <a:endParaRPr lang="en-US" dirty="0"/>
          </a:p>
          <a:p>
            <a:pPr lvl="1"/>
            <a:r>
              <a:rPr lang="en-US" dirty="0"/>
              <a:t>Fit model to data</a:t>
            </a:r>
          </a:p>
          <a:p>
            <a:pPr lvl="1"/>
            <a:r>
              <a:rPr lang="en-US" dirty="0" smtClean="0"/>
              <a:t>Find the best interventions</a:t>
            </a:r>
            <a:endParaRPr lang="en-US" dirty="0"/>
          </a:p>
          <a:p>
            <a:r>
              <a:rPr lang="en-US" dirty="0" smtClean="0"/>
              <a:t>Challenges include</a:t>
            </a:r>
          </a:p>
          <a:p>
            <a:pPr lvl="1"/>
            <a:r>
              <a:rPr lang="en-US" dirty="0" smtClean="0"/>
              <a:t>Individual-based </a:t>
            </a:r>
            <a:r>
              <a:rPr lang="en-US" dirty="0"/>
              <a:t>models are </a:t>
            </a:r>
            <a:r>
              <a:rPr lang="en-US" i="1" dirty="0"/>
              <a:t>stochastic</a:t>
            </a:r>
          </a:p>
          <a:p>
            <a:pPr lvl="1"/>
            <a:r>
              <a:rPr lang="en-US" dirty="0"/>
              <a:t>DTK is an </a:t>
            </a:r>
            <a:r>
              <a:rPr lang="en-US" i="1" dirty="0"/>
              <a:t>expensive</a:t>
            </a:r>
            <a:r>
              <a:rPr lang="en-US" dirty="0"/>
              <a:t> function to evaluate</a:t>
            </a:r>
          </a:p>
          <a:p>
            <a:pPr lvl="1"/>
            <a:r>
              <a:rPr lang="en-US" dirty="0"/>
              <a:t>Mechanisms have </a:t>
            </a:r>
            <a:r>
              <a:rPr lang="en-US" i="1" dirty="0"/>
              <a:t>many</a:t>
            </a:r>
            <a:r>
              <a:rPr lang="en-US" dirty="0"/>
              <a:t> input parameters</a:t>
            </a:r>
          </a:p>
          <a:p>
            <a:pPr lvl="1"/>
            <a:r>
              <a:rPr lang="en-US" dirty="0"/>
              <a:t>HPC is </a:t>
            </a:r>
            <a:r>
              <a:rPr lang="en-US" i="1" dirty="0"/>
              <a:t>parallel</a:t>
            </a:r>
            <a:r>
              <a:rPr lang="en-US" dirty="0"/>
              <a:t>, cannot do many serial iterations</a:t>
            </a:r>
          </a:p>
          <a:p>
            <a:pPr lvl="1"/>
            <a:r>
              <a:rPr lang="en-US" dirty="0"/>
              <a:t>Many parameters are coupled, need to work in “high” dimensional input spaces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Optimization and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1811547"/>
            <a:ext cx="5943600" cy="4551545"/>
          </a:xfrm>
        </p:spPr>
        <p:txBody>
          <a:bodyPr>
            <a:normAutofit/>
          </a:bodyPr>
          <a:lstStyle/>
          <a:p>
            <a:r>
              <a:rPr lang="en-US" b="1" dirty="0"/>
              <a:t>Optimization:</a:t>
            </a:r>
            <a:r>
              <a:rPr lang="en-US" dirty="0"/>
              <a:t> Find one parameter configuration that minimizes cost</a:t>
            </a:r>
          </a:p>
          <a:p>
            <a:pPr lvl="1"/>
            <a:r>
              <a:rPr lang="en-US" dirty="0"/>
              <a:t>Local methods, e.g. gradient-based</a:t>
            </a:r>
          </a:p>
          <a:p>
            <a:pPr lvl="1"/>
            <a:r>
              <a:rPr lang="en-US" dirty="0"/>
              <a:t>Global </a:t>
            </a:r>
            <a:r>
              <a:rPr lang="en-US" dirty="0" smtClean="0"/>
              <a:t>methods</a:t>
            </a:r>
          </a:p>
          <a:p>
            <a:pPr marL="544210" lvl="1" indent="0">
              <a:buNone/>
            </a:pPr>
            <a:endParaRPr lang="en-US" dirty="0"/>
          </a:p>
          <a:p>
            <a:r>
              <a:rPr lang="en-US" b="1" dirty="0" smtClean="0"/>
              <a:t>Calibration: </a:t>
            </a:r>
            <a:r>
              <a:rPr lang="en-US" dirty="0" smtClean="0"/>
              <a:t>Find </a:t>
            </a:r>
            <a:r>
              <a:rPr lang="en-US" dirty="0"/>
              <a:t>many parameter configurations, distributed according to the posterior probability </a:t>
            </a:r>
            <a:r>
              <a:rPr lang="en-US" dirty="0" smtClean="0"/>
              <a:t>density.</a:t>
            </a:r>
          </a:p>
        </p:txBody>
      </p:sp>
    </p:spTree>
    <p:extLst>
      <p:ext uri="{BB962C8B-B14F-4D97-AF65-F5344CB8AC3E}">
        <p14:creationId xmlns:p14="http://schemas.microsoft.com/office/powerpoint/2010/main" val="27287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5292" y="1099595"/>
            <a:ext cx="4353333" cy="4893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Valuable for initial exploration, range checking</a:t>
            </a:r>
          </a:p>
          <a:p>
            <a:r>
              <a:rPr lang="en-US" dirty="0" smtClean="0"/>
              <a:t>Works for a few dimensions</a:t>
            </a:r>
          </a:p>
          <a:p>
            <a:endParaRPr lang="en-US" dirty="0" smtClean="0"/>
          </a:p>
          <a:p>
            <a:r>
              <a:rPr lang="en-US" dirty="0" smtClean="0"/>
              <a:t>Does not scale</a:t>
            </a:r>
          </a:p>
          <a:p>
            <a:r>
              <a:rPr lang="en-US" dirty="0" smtClean="0"/>
              <a:t>Fills up the cluster</a:t>
            </a:r>
          </a:p>
          <a:p>
            <a:r>
              <a:rPr lang="en-US" dirty="0" smtClean="0"/>
              <a:t>Used at scale, represents lack of confidence or familiarity with more sophisticated algorithms</a:t>
            </a:r>
          </a:p>
          <a:p>
            <a:endParaRPr lang="en-US" dirty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29" y="0"/>
            <a:ext cx="9136879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Grid-Based Exploration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481" t="24152" r="13209" b="22515"/>
          <a:stretch/>
        </p:blipFill>
        <p:spPr>
          <a:xfrm>
            <a:off x="155293" y="7083695"/>
            <a:ext cx="12769516" cy="5486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124282"/>
            <a:ext cx="66742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Bershteyn, Anna, Daniel J. Klein, and Philip A. Eckhoff. "Age-dependent partnering and the HIV transmission chain: a microsimulation analysis." </a:t>
            </a:r>
            <a:r>
              <a:rPr lang="en-US" sz="1400" i="1" dirty="0"/>
              <a:t>Journal of the Royal Society Interface</a:t>
            </a:r>
            <a:r>
              <a:rPr lang="en-US" sz="1400" dirty="0"/>
              <a:t> 10, no. 88 (2013): 20130613.</a:t>
            </a:r>
          </a:p>
        </p:txBody>
      </p:sp>
    </p:spTree>
    <p:extLst>
      <p:ext uri="{BB962C8B-B14F-4D97-AF65-F5344CB8AC3E}">
        <p14:creationId xmlns:p14="http://schemas.microsoft.com/office/powerpoint/2010/main" val="327610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903" y="-79368"/>
            <a:ext cx="10515600" cy="1325563"/>
          </a:xfrm>
        </p:spPr>
        <p:txBody>
          <a:bodyPr/>
          <a:lstStyle/>
          <a:p>
            <a:r>
              <a:rPr lang="en-US" dirty="0" err="1" smtClean="0"/>
              <a:t>Separatrix</a:t>
            </a:r>
            <a:r>
              <a:rPr lang="en-US" dirty="0" smtClean="0"/>
              <a:t> Example: Malaria Vaccines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35" y="846306"/>
            <a:ext cx="11577800" cy="53112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6481" y="6253532"/>
            <a:ext cx="81679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Wenger, Edward A., and Philip A. Eckhoff. "A mathematical model of the impact of present and future malaria vaccines." </a:t>
            </a:r>
            <a:r>
              <a:rPr lang="en-US" i="1" dirty="0"/>
              <a:t>Malaria journal</a:t>
            </a:r>
            <a:r>
              <a:rPr lang="en-US" dirty="0"/>
              <a:t> 12.1 (2013): 1.</a:t>
            </a:r>
          </a:p>
        </p:txBody>
      </p:sp>
    </p:spTree>
    <p:extLst>
      <p:ext uri="{BB962C8B-B14F-4D97-AF65-F5344CB8AC3E}">
        <p14:creationId xmlns:p14="http://schemas.microsoft.com/office/powerpoint/2010/main" val="51065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OptimTool</a:t>
            </a:r>
            <a:r>
              <a:rPr lang="en-US" dirty="0" smtClean="0"/>
              <a:t>: </a:t>
            </a:r>
            <a:r>
              <a:rPr lang="en-US" dirty="0" smtClean="0"/>
              <a:t>Stochastic Gradient Ascent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State in a D-dimensional box</a:t>
            </a:r>
          </a:p>
          <a:p>
            <a:r>
              <a:rPr lang="en-US" dirty="0"/>
              <a:t>User provides initial guess, x</a:t>
            </a:r>
            <a:r>
              <a:rPr lang="en-US" baseline="-25000" dirty="0"/>
              <a:t>0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Direction from Numerical Derivative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3489" y="3376160"/>
            <a:ext cx="1709569" cy="98322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r>
              <a:rPr lang="en-US" sz="1600" dirty="0">
                <a:solidFill>
                  <a:prstClr val="white"/>
                </a:solidFill>
              </a:rPr>
              <a:t>Choose ascent direction, </a:t>
            </a:r>
            <a:r>
              <a:rPr lang="en-US" sz="1600" i="1" dirty="0">
                <a:solidFill>
                  <a:prstClr val="white"/>
                </a:solidFill>
              </a:rPr>
              <a:t>dx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569" y="4795348"/>
            <a:ext cx="1563331" cy="9832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r>
              <a:rPr lang="en-US" sz="1600" dirty="0">
                <a:solidFill>
                  <a:prstClr val="white"/>
                </a:solidFill>
              </a:rPr>
              <a:t>Line search, pick </a:t>
            </a:r>
            <a:r>
              <a:rPr lang="en-US" sz="1600" i="1" dirty="0">
                <a:solidFill>
                  <a:prstClr val="white"/>
                </a:solidFill>
              </a:rPr>
              <a:t>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939064" y="3376160"/>
            <a:ext cx="1563331" cy="98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r>
              <a:rPr lang="en-US" sz="1600" dirty="0">
                <a:solidFill>
                  <a:prstClr val="white"/>
                </a:solidFill>
              </a:rPr>
              <a:t>Update state:</a:t>
            </a:r>
          </a:p>
          <a:p>
            <a:pPr algn="ctr" defTabSz="1088418"/>
            <a:r>
              <a:rPr lang="en-US" sz="1600" i="1" dirty="0">
                <a:solidFill>
                  <a:prstClr val="white"/>
                </a:solidFill>
              </a:rPr>
              <a:t>x </a:t>
            </a:r>
            <a:r>
              <a:rPr lang="en-US" sz="1600" i="1" dirty="0">
                <a:solidFill>
                  <a:prstClr val="white"/>
                </a:solidFill>
                <a:sym typeface="Wingdings" panose="05000000000000000000" pitchFamily="2" charset="2"/>
              </a:rPr>
              <a:t> x + k dx</a:t>
            </a:r>
            <a:endParaRPr lang="en-US" sz="1600" i="1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>
            <a:stCxn id="8" idx="2"/>
            <a:endCxn id="9" idx="1"/>
          </p:cNvCxnSpPr>
          <p:nvPr/>
        </p:nvCxnSpPr>
        <p:spPr>
          <a:xfrm>
            <a:off x="1238274" y="4359387"/>
            <a:ext cx="1048297" cy="927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2"/>
          </p:cNvCxnSpPr>
          <p:nvPr/>
        </p:nvCxnSpPr>
        <p:spPr>
          <a:xfrm flipV="1">
            <a:off x="3849900" y="4359387"/>
            <a:ext cx="870829" cy="927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  <a:endCxn id="8" idx="3"/>
          </p:cNvCxnSpPr>
          <p:nvPr/>
        </p:nvCxnSpPr>
        <p:spPr>
          <a:xfrm flipH="1">
            <a:off x="2093058" y="3867773"/>
            <a:ext cx="18460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82581" y="5938408"/>
            <a:ext cx="4771104" cy="491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880170" y="4502899"/>
            <a:ext cx="3734500" cy="14846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882581" y="2683931"/>
            <a:ext cx="0" cy="3303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856783">
            <a:off x="8130373" y="5107095"/>
            <a:ext cx="3240107" cy="608819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21385420">
            <a:off x="9591067" y="5323646"/>
            <a:ext cx="164592" cy="163887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21385420">
            <a:off x="9108099" y="5186848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21385420">
            <a:off x="8745320" y="5278095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 rot="21385420">
            <a:off x="8114559" y="5722059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rot="21385420">
            <a:off x="8345887" y="5809359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 rot="21385420">
            <a:off x="9017132" y="5787820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 rot="21385420">
            <a:off x="9897692" y="5624175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 rot="21385420">
            <a:off x="10216423" y="5548471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 rot="21385420">
            <a:off x="10426837" y="5474715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 rot="21385420">
            <a:off x="10960777" y="5276500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 rot="21385420">
            <a:off x="10956027" y="4892624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 rot="21385420">
            <a:off x="10227453" y="4941680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69539" y="5910992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18"/>
            <a:r>
              <a:rPr lang="en-US" sz="1600" dirty="0">
                <a:solidFill>
                  <a:prstClr val="black"/>
                </a:solidFill>
              </a:rPr>
              <a:t>x</a:t>
            </a:r>
            <a:r>
              <a:rPr lang="en-US" sz="16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00435" y="4267990"/>
            <a:ext cx="341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18"/>
            <a:r>
              <a:rPr lang="en-US" sz="1600" dirty="0">
                <a:solidFill>
                  <a:prstClr val="black"/>
                </a:solidFill>
              </a:rPr>
              <a:t>x</a:t>
            </a:r>
            <a:r>
              <a:rPr lang="en-US" sz="16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0912" y="2412922"/>
            <a:ext cx="24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18"/>
            <a:r>
              <a:rPr lang="en-US" sz="1600" i="1" dirty="0">
                <a:solidFill>
                  <a:prstClr val="black"/>
                </a:solidFill>
              </a:rPr>
              <a:t>f</a:t>
            </a:r>
            <a:endParaRPr lang="en-US" sz="1600" i="1" baseline="-25000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48563" y="5051006"/>
            <a:ext cx="638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88418"/>
            <a:r>
              <a:rPr lang="el-GR" sz="1600" dirty="0">
                <a:solidFill>
                  <a:prstClr val="black"/>
                </a:solidFill>
              </a:rPr>
              <a:t>ε</a:t>
            </a:r>
            <a:r>
              <a:rPr lang="en-US" sz="1600" dirty="0">
                <a:solidFill>
                  <a:prstClr val="black"/>
                </a:solidFill>
              </a:rPr>
              <a:t>-ball</a:t>
            </a:r>
          </a:p>
        </p:txBody>
      </p:sp>
      <p:sp>
        <p:nvSpPr>
          <p:cNvPr id="67" name="Oval 66"/>
          <p:cNvSpPr/>
          <p:nvPr/>
        </p:nvSpPr>
        <p:spPr>
          <a:xfrm rot="21385420">
            <a:off x="8345885" y="3151051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rot="21385420">
            <a:off x="9017131" y="3269189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 rot="21385420">
            <a:off x="8114559" y="2982103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rot="21385420">
            <a:off x="8745320" y="3044827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rot="21385420">
            <a:off x="9108099" y="3021965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rot="21385420">
            <a:off x="9897692" y="3657435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rot="21385420">
            <a:off x="10216423" y="3641072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rot="21385420">
            <a:off x="10426837" y="3828771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rot="21385420">
            <a:off x="10960777" y="3909177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rot="21385420">
            <a:off x="10956027" y="3673152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 rot="21385420">
            <a:off x="10227452" y="3332217"/>
            <a:ext cx="118872" cy="118872"/>
          </a:xfrm>
          <a:prstGeom prst="ellipse">
            <a:avLst/>
          </a:prstGeom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rot="21385420">
            <a:off x="9591067" y="3349498"/>
            <a:ext cx="164592" cy="163887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81" name="Parallelogram 80"/>
          <p:cNvSpPr/>
          <p:nvPr/>
        </p:nvSpPr>
        <p:spPr>
          <a:xfrm rot="1053761">
            <a:off x="7348179" y="3024559"/>
            <a:ext cx="4707100" cy="841813"/>
          </a:xfrm>
          <a:prstGeom prst="parallelogram">
            <a:avLst>
              <a:gd name="adj" fmla="val 78580"/>
            </a:avLst>
          </a:prstGeom>
          <a:solidFill>
            <a:srgbClr val="5B9BD5">
              <a:alpha val="1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18"/>
            <a:endParaRPr lang="en-US" sz="1600">
              <a:solidFill>
                <a:prstClr val="white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8342294" y="2978513"/>
            <a:ext cx="1243823" cy="413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22591" y="5146390"/>
            <a:ext cx="4332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418"/>
            <a:r>
              <a:rPr lang="en-US" sz="1600" dirty="0">
                <a:solidFill>
                  <a:prstClr val="black"/>
                </a:solidFill>
              </a:rPr>
              <a:t>x</a:t>
            </a:r>
            <a:r>
              <a:rPr lang="en-US" sz="1600" baseline="-25000" dirty="0">
                <a:solidFill>
                  <a:prstClr val="black"/>
                </a:solidFill>
              </a:rPr>
              <a:t>0</a:t>
            </a:r>
            <a:endParaRPr lang="en-US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3200" y="6340157"/>
            <a:ext cx="4267200" cy="44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7823200" y="6340157"/>
            <a:ext cx="4064000" cy="44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95" y="1747299"/>
            <a:ext cx="5984811" cy="4787848"/>
          </a:xfrm>
        </p:spPr>
      </p:pic>
      <p:sp>
        <p:nvSpPr>
          <p:cNvPr id="17" name="Rectangle 16"/>
          <p:cNvSpPr/>
          <p:nvPr/>
        </p:nvSpPr>
        <p:spPr>
          <a:xfrm>
            <a:off x="6842063" y="2094850"/>
            <a:ext cx="1401341" cy="66725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OptimTool</a:t>
            </a:r>
            <a:r>
              <a:rPr lang="en-US" dirty="0"/>
              <a:t>: Maximizing HIV-Zimbabwe Likelihood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Age-Specific Prevalence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7" y="1789143"/>
            <a:ext cx="5874407" cy="46995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Number on 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" y="6488669"/>
            <a:ext cx="1202707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Likelihood components not shown: 1) ANC prevalence, 2) provincial prevalence 15-49 by gender, and 3) ever tested for HIV by gender. </a:t>
            </a:r>
          </a:p>
        </p:txBody>
      </p:sp>
      <p:sp>
        <p:nvSpPr>
          <p:cNvPr id="4" name="Oval 3"/>
          <p:cNvSpPr/>
          <p:nvPr/>
        </p:nvSpPr>
        <p:spPr>
          <a:xfrm>
            <a:off x="3325481" y="2283981"/>
            <a:ext cx="73152" cy="73152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3343634" y="2107226"/>
            <a:ext cx="814647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solidFill>
                  <a:schemeClr val="accent1"/>
                </a:solidFill>
              </a:rPr>
              <a:t>ZDHS</a:t>
            </a:r>
          </a:p>
          <a:p>
            <a:r>
              <a:rPr lang="en-US" sz="1867" dirty="0">
                <a:solidFill>
                  <a:schemeClr val="accent1"/>
                </a:solidFill>
              </a:rPr>
              <a:t>Model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1257" y="2555331"/>
            <a:ext cx="101600" cy="97536"/>
          </a:xfrm>
          <a:prstGeom prst="rect">
            <a:avLst/>
          </a:prstGeom>
          <a:solidFill>
            <a:srgbClr val="B7B7B7"/>
          </a:solidFill>
          <a:ln w="9525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3242033" y="2190701"/>
            <a:ext cx="914400" cy="5583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6957471" y="2024393"/>
            <a:ext cx="1326453" cy="76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solidFill>
                  <a:schemeClr val="accent1"/>
                </a:solidFill>
              </a:rPr>
              <a:t>ZDHS</a:t>
            </a:r>
          </a:p>
          <a:p>
            <a:r>
              <a:rPr lang="en-US" sz="1467" dirty="0">
                <a:solidFill>
                  <a:schemeClr val="accent1"/>
                </a:solidFill>
              </a:rPr>
              <a:t>Model: Male</a:t>
            </a:r>
          </a:p>
          <a:p>
            <a:r>
              <a:rPr lang="en-US" sz="1467" dirty="0">
                <a:solidFill>
                  <a:schemeClr val="accent1"/>
                </a:solidFill>
              </a:rPr>
              <a:t>Model: Female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895705" y="2209800"/>
            <a:ext cx="150271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95705" y="2431333"/>
            <a:ext cx="150271" cy="0"/>
          </a:xfrm>
          <a:prstGeom prst="line">
            <a:avLst/>
          </a:prstGeom>
          <a:ln w="19050">
            <a:solidFill>
              <a:srgbClr val="0500F6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95705" y="2652867"/>
            <a:ext cx="150271" cy="0"/>
          </a:xfrm>
          <a:prstGeom prst="line">
            <a:avLst/>
          </a:prstGeom>
          <a:ln w="19050">
            <a:solidFill>
              <a:srgbClr val="FF010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Mixture Importance </a:t>
            </a:r>
            <a:r>
              <a:rPr lang="en-US" dirty="0" smtClean="0"/>
              <a:t>Sampling (IMIS)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" y="1944729"/>
            <a:ext cx="9026008" cy="4335818"/>
          </a:xfrm>
        </p:spPr>
        <p:txBody>
          <a:bodyPr>
            <a:normAutofit/>
          </a:bodyPr>
          <a:lstStyle/>
          <a:p>
            <a:r>
              <a:rPr lang="en-US" dirty="0" smtClean="0"/>
              <a:t>Bayesian approach</a:t>
            </a:r>
          </a:p>
          <a:p>
            <a:pPr lvl="1"/>
            <a:r>
              <a:rPr lang="en-US" dirty="0" smtClean="0"/>
              <a:t>Prior distribution</a:t>
            </a:r>
          </a:p>
          <a:p>
            <a:pPr lvl="1"/>
            <a:r>
              <a:rPr lang="en-US" dirty="0" smtClean="0"/>
              <a:t>Likelihood function</a:t>
            </a:r>
          </a:p>
          <a:p>
            <a:r>
              <a:rPr lang="en-US" dirty="0" smtClean="0"/>
              <a:t>Want: posterior samples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333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Incremental Mixture Importance Sampling (IMIS) [1]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3629151" y="857300"/>
            <a:ext cx="2243328" cy="157641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000" kern="0" dirty="0">
                <a:solidFill>
                  <a:sysClr val="window" lastClr="FFFFFF"/>
                </a:solidFill>
              </a:rPr>
              <a:t>Initial points sampled from prior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-1249" y="6280548"/>
            <a:ext cx="77330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</a:rPr>
              <a:t>[1] Adrian E. </a:t>
            </a:r>
            <a:r>
              <a:rPr lang="en-US" sz="1400" dirty="0" err="1">
                <a:latin typeface="Arial" charset="0"/>
              </a:rPr>
              <a:t>Raftery</a:t>
            </a:r>
            <a:r>
              <a:rPr lang="en-US" sz="1400" dirty="0">
                <a:latin typeface="Arial" charset="0"/>
              </a:rPr>
              <a:t> and Le </a:t>
            </a:r>
            <a:r>
              <a:rPr lang="en-US" sz="1400" dirty="0" err="1">
                <a:latin typeface="Arial" charset="0"/>
              </a:rPr>
              <a:t>Bao</a:t>
            </a:r>
            <a:r>
              <a:rPr lang="en-US" sz="1400" dirty="0">
                <a:latin typeface="Arial" charset="0"/>
              </a:rPr>
              <a:t>. </a:t>
            </a:r>
            <a:r>
              <a:rPr lang="en-US" sz="1400" i="1" dirty="0">
                <a:latin typeface="Arial" charset="0"/>
              </a:rPr>
              <a:t>Estimating and Projecting Trends in HIV/AIDS Generalized Epidemics Using Incremental Mixture Importance Sampling</a:t>
            </a:r>
            <a:r>
              <a:rPr lang="en-US" sz="1400" dirty="0">
                <a:latin typeface="Arial" charset="0"/>
              </a:rPr>
              <a:t>, Biometrics, 2010.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869014" y="4140201"/>
            <a:ext cx="2243328" cy="1576417"/>
          </a:xfrm>
          <a:prstGeom prst="roundRect">
            <a:avLst/>
          </a:prstGeom>
          <a:solidFill>
            <a:srgbClr val="E31B23"/>
          </a:solidFill>
          <a:ln w="25400" cap="flat" cmpd="sng" algn="ctr">
            <a:solidFill>
              <a:srgbClr val="E31B2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Calibri"/>
              </a:rPr>
              <a:t>Resampling</a:t>
            </a:r>
          </a:p>
        </p:txBody>
      </p:sp>
      <p:pic>
        <p:nvPicPr>
          <p:cNvPr id="35" name="Picture 34" descr="p(\mathrm{Parameters}\vert\mathrm{Data})&#10;\propto&#10;p(\mathrm{Data}\vert\mathrm{Parameters})~ p(\mathrm{Parameters}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-27500" r="-1053" b="-27500"/>
          <a:stretch/>
        </p:blipFill>
        <p:spPr bwMode="auto">
          <a:xfrm>
            <a:off x="415219" y="4243838"/>
            <a:ext cx="6432737" cy="465003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solidFill>
              <a:schemeClr val="tx1"/>
            </a:solidFill>
          </a:ln>
          <a:extLst/>
        </p:spPr>
      </p:pic>
      <p:grpSp>
        <p:nvGrpSpPr>
          <p:cNvPr id="24" name="Group 23"/>
          <p:cNvGrpSpPr/>
          <p:nvPr/>
        </p:nvGrpSpPr>
        <p:grpSpPr>
          <a:xfrm>
            <a:off x="8353142" y="2197668"/>
            <a:ext cx="2243328" cy="1576417"/>
            <a:chOff x="2075440" y="124807"/>
            <a:chExt cx="1144939" cy="612242"/>
          </a:xfrm>
        </p:grpSpPr>
        <p:sp>
          <p:nvSpPr>
            <p:cNvPr id="25" name="Rounded Rectangle 24"/>
            <p:cNvSpPr/>
            <p:nvPr/>
          </p:nvSpPr>
          <p:spPr>
            <a:xfrm>
              <a:off x="2075440" y="124807"/>
              <a:ext cx="1144939" cy="61224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26" name="Rounded Rectangle 4"/>
            <p:cNvSpPr/>
            <p:nvPr/>
          </p:nvSpPr>
          <p:spPr>
            <a:xfrm>
              <a:off x="2105327" y="154694"/>
              <a:ext cx="1085165" cy="55246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sysClr val="window" lastClr="FFFFFF"/>
                  </a:solidFill>
                  <a:latin typeface="Calibri"/>
                </a:rPr>
                <a:t>Choose new points from Gaussian at MAP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06614" y="2197668"/>
            <a:ext cx="2243328" cy="1576417"/>
            <a:chOff x="839343" y="124807"/>
            <a:chExt cx="1144939" cy="612242"/>
          </a:xfrm>
        </p:grpSpPr>
        <p:sp>
          <p:nvSpPr>
            <p:cNvPr id="28" name="Rounded Rectangle 27"/>
            <p:cNvSpPr/>
            <p:nvPr/>
          </p:nvSpPr>
          <p:spPr>
            <a:xfrm>
              <a:off x="839343" y="124807"/>
              <a:ext cx="1144939" cy="612242"/>
            </a:xfrm>
            <a:prstGeom prst="roundRect">
              <a:avLst/>
            </a:prstGeom>
            <a:solidFill>
              <a:srgbClr val="820024"/>
            </a:solidFill>
            <a:ln w="25400" cap="flat" cmpd="sng" algn="ctr">
              <a:solidFill>
                <a:srgbClr val="820024">
                  <a:shade val="50000"/>
                </a:srgbClr>
              </a:solidFill>
              <a:prstDash val="solid"/>
            </a:ln>
            <a:effectLst/>
          </p:spPr>
        </p:sp>
        <p:sp>
          <p:nvSpPr>
            <p:cNvPr id="29" name="Rounded Rectangle 4"/>
            <p:cNvSpPr/>
            <p:nvPr/>
          </p:nvSpPr>
          <p:spPr>
            <a:xfrm>
              <a:off x="869230" y="154694"/>
              <a:ext cx="1085165" cy="55246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897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2000" kern="0" dirty="0">
                  <a:solidFill>
                    <a:sysClr val="window" lastClr="FFFFFF"/>
                  </a:solidFill>
                  <a:latin typeface="Calibri"/>
                </a:rPr>
                <a:t>Evaluate likelihood &amp; multiply importance weights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23713" y="4178886"/>
            <a:ext cx="136127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ysClr val="windowText" lastClr="000000"/>
                </a:solidFill>
                <a:latin typeface="Arial" charset="0"/>
              </a:rPr>
              <a:t>Update weights</a:t>
            </a:r>
          </a:p>
        </p:txBody>
      </p:sp>
      <p:cxnSp>
        <p:nvCxnSpPr>
          <p:cNvPr id="41" name="Curved Connector 40"/>
          <p:cNvCxnSpPr>
            <a:stCxn id="25" idx="3"/>
            <a:endCxn id="33" idx="0"/>
          </p:cNvCxnSpPr>
          <p:nvPr/>
        </p:nvCxnSpPr>
        <p:spPr>
          <a:xfrm>
            <a:off x="10596470" y="2985877"/>
            <a:ext cx="394208" cy="1154324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22" idx="2"/>
            <a:endCxn id="28" idx="1"/>
          </p:cNvCxnSpPr>
          <p:nvPr/>
        </p:nvCxnSpPr>
        <p:spPr>
          <a:xfrm rot="16200000" flipH="1">
            <a:off x="5052634" y="2131897"/>
            <a:ext cx="552160" cy="1155799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28" idx="0"/>
            <a:endCxn id="25" idx="0"/>
          </p:cNvCxnSpPr>
          <p:nvPr/>
        </p:nvCxnSpPr>
        <p:spPr>
          <a:xfrm rot="5400000" flipH="1" flipV="1">
            <a:off x="8251542" y="974404"/>
            <a:ext cx="12700" cy="2446528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5" idx="2"/>
            <a:endCxn id="28" idx="2"/>
          </p:cNvCxnSpPr>
          <p:nvPr/>
        </p:nvCxnSpPr>
        <p:spPr>
          <a:xfrm rot="5400000">
            <a:off x="8251542" y="2550821"/>
            <a:ext cx="12700" cy="2446528"/>
          </a:xfrm>
          <a:prstGeom prst="curvedConnector3">
            <a:avLst>
              <a:gd name="adj1" fmla="val 1800000"/>
            </a:avLst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55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Malaria: </a:t>
            </a:r>
            <a:r>
              <a:rPr lang="en-US" dirty="0" err="1" smtClean="0"/>
              <a:t>Intrahost</a:t>
            </a:r>
            <a:r>
              <a:rPr lang="en-US" dirty="0" smtClean="0"/>
              <a:t> Calibration for RTS,S and More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8006080" y="1056120"/>
            <a:ext cx="3996866" cy="4833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6+6 DOF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10160" y="6350618"/>
            <a:ext cx="841248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McCarthy, Kevin A., Edward A. Wenger, Grace H. Huynh, and Philip A. Eckhoff. "Calibration of an </a:t>
            </a:r>
            <a:r>
              <a:rPr lang="en-US" sz="1400" dirty="0" err="1"/>
              <a:t>intrahost</a:t>
            </a:r>
            <a:r>
              <a:rPr lang="en-US" sz="1400" dirty="0"/>
              <a:t> malaria model and parameter ensemble evaluation of a pre-</a:t>
            </a:r>
            <a:r>
              <a:rPr lang="en-US" sz="1400" dirty="0" err="1"/>
              <a:t>erythrocytic</a:t>
            </a:r>
            <a:r>
              <a:rPr lang="en-US" sz="1400" dirty="0"/>
              <a:t> vaccine." </a:t>
            </a:r>
            <a:r>
              <a:rPr lang="en-US" sz="1400" i="1" dirty="0"/>
              <a:t>Malar J</a:t>
            </a:r>
            <a:r>
              <a:rPr lang="en-US" sz="1400" dirty="0"/>
              <a:t> 14, no. 6 (2015).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949" t="33636" r="11794" b="18687"/>
          <a:stretch/>
        </p:blipFill>
        <p:spPr>
          <a:xfrm>
            <a:off x="138112" y="3426864"/>
            <a:ext cx="8027818" cy="2923753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0998" y="922039"/>
            <a:ext cx="7712587" cy="2677980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8021594" y="1558330"/>
            <a:ext cx="4099286" cy="4722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Data (Immunity)</a:t>
            </a:r>
          </a:p>
          <a:p>
            <a:r>
              <a:rPr lang="en-US" dirty="0" smtClean="0"/>
              <a:t>Parasite prevalence</a:t>
            </a:r>
          </a:p>
          <a:p>
            <a:r>
              <a:rPr lang="en-US" dirty="0" smtClean="0"/>
              <a:t>Clinical incidence</a:t>
            </a:r>
          </a:p>
          <a:p>
            <a:r>
              <a:rPr lang="en-US" dirty="0" smtClean="0"/>
              <a:t>NIE, TZN, KEN</a:t>
            </a:r>
          </a:p>
          <a:p>
            <a:r>
              <a:rPr lang="en-US" dirty="0" smtClean="0"/>
              <a:t>EIR range</a:t>
            </a:r>
          </a:p>
          <a:p>
            <a:pPr marL="0" indent="0">
              <a:buNone/>
            </a:pPr>
            <a:r>
              <a:rPr lang="en-US" b="1" dirty="0" smtClean="0"/>
              <a:t>Parameters (6x)</a:t>
            </a:r>
          </a:p>
          <a:p>
            <a:r>
              <a:rPr lang="en-US" dirty="0" smtClean="0"/>
              <a:t># antigenic variants (3x)</a:t>
            </a:r>
          </a:p>
          <a:p>
            <a:r>
              <a:rPr lang="en-US" dirty="0" smtClean="0"/>
              <a:t>Killing rates (2x)</a:t>
            </a:r>
          </a:p>
          <a:p>
            <a:r>
              <a:rPr lang="en-US" dirty="0" smtClean="0"/>
              <a:t>Antigenic switching rate</a:t>
            </a:r>
          </a:p>
        </p:txBody>
      </p:sp>
    </p:spTree>
    <p:extLst>
      <p:ext uri="{BB962C8B-B14F-4D97-AF65-F5344CB8AC3E}">
        <p14:creationId xmlns:p14="http://schemas.microsoft.com/office/powerpoint/2010/main" val="410913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/>
          <a:stretch/>
        </p:blipFill>
        <p:spPr bwMode="auto">
          <a:xfrm>
            <a:off x="5450384" y="1085312"/>
            <a:ext cx="6470049" cy="489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229324"/>
            <a:ext cx="7691215" cy="615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0" tIns="0" rIns="0" bIns="0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318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6477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8636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079500" indent="-2159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n-lt"/>
              </a:rPr>
              <a:t>Daniels, Rachel F., Stephen F. </a:t>
            </a:r>
            <a:r>
              <a:rPr lang="en-US" sz="1400" dirty="0" err="1">
                <a:latin typeface="+mn-lt"/>
              </a:rPr>
              <a:t>Schaffner</a:t>
            </a:r>
            <a:r>
              <a:rPr lang="en-US" sz="1400" dirty="0">
                <a:latin typeface="+mn-lt"/>
              </a:rPr>
              <a:t>, Edward A. Wenger, Joshua L. Proctor, Hsiao-Han Chang, Wesley Wong, Nicholas </a:t>
            </a:r>
            <a:r>
              <a:rPr lang="en-US" sz="1400" dirty="0" err="1">
                <a:latin typeface="+mn-lt"/>
              </a:rPr>
              <a:t>Baro</a:t>
            </a:r>
            <a:r>
              <a:rPr lang="en-US" sz="1400" dirty="0">
                <a:latin typeface="+mn-lt"/>
              </a:rPr>
              <a:t> et al. "Modeling malaria genomics reveals transmission decline and rebound in Senegal." </a:t>
            </a:r>
            <a:r>
              <a:rPr lang="en-US" sz="1400" i="1" dirty="0">
                <a:latin typeface="+mn-lt"/>
              </a:rPr>
              <a:t>Proceedings of the National Academy of Sciences</a:t>
            </a:r>
            <a:r>
              <a:rPr lang="en-US" sz="1400" dirty="0">
                <a:latin typeface="+mn-lt"/>
              </a:rPr>
              <a:t> 112, no. 22 (2015): 7067-7072.</a:t>
            </a:r>
            <a:endParaRPr lang="en-GB" altLang="en-US" sz="14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5" y="761236"/>
            <a:ext cx="5229283" cy="48175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655" y="761236"/>
            <a:ext cx="556181" cy="54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5061" y="875918"/>
            <a:ext cx="556181" cy="54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8938" y="768533"/>
            <a:ext cx="556181" cy="447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72293" y="2823229"/>
            <a:ext cx="556181" cy="54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07317" y="2712196"/>
            <a:ext cx="556181" cy="54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Malaria: Understanding Transmission </a:t>
            </a:r>
            <a:r>
              <a:rPr lang="en-US" sz="4000" dirty="0">
                <a:solidFill>
                  <a:prstClr val="black"/>
                </a:solidFill>
                <a:latin typeface="Calibri Light" panose="020F0302020204030204" pitchFamily="34" charset="0"/>
              </a:rPr>
              <a:t>v</a:t>
            </a:r>
            <a:r>
              <a:rPr lang="en-US" sz="40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ia Genomics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2293" y="769057"/>
            <a:ext cx="556181" cy="547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 rotWithShape="1">
          <a:blip r:embed="rId4"/>
          <a:srcRect r="66096"/>
          <a:stretch/>
        </p:blipFill>
        <p:spPr>
          <a:xfrm>
            <a:off x="1765347" y="6935433"/>
            <a:ext cx="5117458" cy="51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5 IDM Template" id="{15186EB5-548D-4BC2-A970-F8E9003A1E32}" vid="{A5A754B9-2771-44CF-A7BB-F68E6FD8B8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1FC585CFE014299F3070BD58FF3B6" ma:contentTypeVersion="2" ma:contentTypeDescription="Create a new document." ma:contentTypeScope="" ma:versionID="08cbfe0a6ec680d52493f28c4461c0ad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6FCQ3RPYFS27-342471493-456</_dlc_DocId>
    <_dlc_DocIdUrl xmlns="6d2bc46a-f014-48ed-be59-9d6cf5da36fb">
      <Url>https://idmod.sharepoint.com/reports/_layouts/15/DocIdRedir.aspx?ID=6FCQ3RPYFS27-342471493-456</Url>
      <Description>6FCQ3RPYFS27-342471493-456</Description>
    </_dlc_DocIdUrl>
  </documentManagement>
</p:properties>
</file>

<file path=customXml/itemProps1.xml><?xml version="1.0" encoding="utf-8"?>
<ds:datastoreItem xmlns:ds="http://schemas.openxmlformats.org/officeDocument/2006/customXml" ds:itemID="{87A4DF13-F44F-43B6-99C0-BBF5811900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6CE48-3C2A-434E-A0A3-B142E35FC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2bc46a-f014-48ed-be59-9d6cf5da36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63C0C5-31E7-4F6F-B0B9-A4FBF6DF17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31CEA60-A2EA-4B71-BF14-8A233BA6FAC5}">
  <ds:schemaRefs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6d2bc46a-f014-48ed-be59-9d6cf5da36fb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15539</TotalTime>
  <Words>928</Words>
  <Application>Microsoft Office PowerPoint</Application>
  <PresentationFormat>Widescreen</PresentationFormat>
  <Paragraphs>114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2_IDM PPT w copyright</vt:lpstr>
      <vt:lpstr>PowerPoint Presentation</vt:lpstr>
      <vt:lpstr>Algorithms for Stochastic Epidemiological Models</vt:lpstr>
      <vt:lpstr>Grid-Based Exploration</vt:lpstr>
      <vt:lpstr>Separatrix Example: Malaria Vaccines</vt:lpstr>
      <vt:lpstr>OptimTool: Stochastic Gradient Ascent</vt:lpstr>
      <vt:lpstr>OptimTool: Maximizing HIV-Zimbabwe Likelihood</vt:lpstr>
      <vt:lpstr>Incremental Mixture Importance Sampling (IMIS)</vt:lpstr>
      <vt:lpstr>Malaria: Intrahost Calibration for RTS,S and More</vt:lpstr>
      <vt:lpstr>Malaria: Understanding Transmission via Genomics</vt:lpstr>
      <vt:lpstr>Tuberculosis: 2035 Targets in China</vt:lpstr>
      <vt:lpstr>Agenda for Today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McCarthy</dc:creator>
  <cp:lastModifiedBy>Daniel Klein</cp:lastModifiedBy>
  <cp:revision>197</cp:revision>
  <dcterms:modified xsi:type="dcterms:W3CDTF">2017-04-18T06:12:11Z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4541c548-d5d1-44a0-8e28-3834518252ce</vt:lpwstr>
  </property>
  <property fmtid="{D5CDD505-2E9C-101B-9397-08002B2CF9AE}" pid="3" name="ContentTypeId">
    <vt:lpwstr>0x010100A851FC585CFE014299F3070BD58FF3B6</vt:lpwstr>
  </property>
</Properties>
</file>